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sldIdLst>
    <p:sldId id="365" r:id="rId2"/>
    <p:sldId id="378" r:id="rId3"/>
    <p:sldId id="379" r:id="rId4"/>
    <p:sldId id="380" r:id="rId5"/>
    <p:sldId id="391" r:id="rId6"/>
    <p:sldId id="389" r:id="rId7"/>
    <p:sldId id="390" r:id="rId8"/>
    <p:sldId id="394" r:id="rId9"/>
    <p:sldId id="392" r:id="rId10"/>
    <p:sldId id="393" r:id="rId11"/>
    <p:sldId id="395" r:id="rId12"/>
    <p:sldId id="396" r:id="rId13"/>
    <p:sldId id="397" r:id="rId14"/>
    <p:sldId id="381" r:id="rId15"/>
    <p:sldId id="383" r:id="rId16"/>
    <p:sldId id="384" r:id="rId17"/>
    <p:sldId id="366" r:id="rId18"/>
    <p:sldId id="361" r:id="rId19"/>
    <p:sldId id="332" r:id="rId20"/>
    <p:sldId id="336" r:id="rId21"/>
    <p:sldId id="362" r:id="rId22"/>
    <p:sldId id="363" r:id="rId23"/>
    <p:sldId id="334" r:id="rId24"/>
    <p:sldId id="387" r:id="rId25"/>
    <p:sldId id="335" r:id="rId26"/>
    <p:sldId id="337" r:id="rId27"/>
    <p:sldId id="338" r:id="rId28"/>
    <p:sldId id="313" r:id="rId29"/>
    <p:sldId id="345" r:id="rId30"/>
    <p:sldId id="344" r:id="rId31"/>
    <p:sldId id="346" r:id="rId32"/>
    <p:sldId id="353" r:id="rId33"/>
    <p:sldId id="364" r:id="rId34"/>
    <p:sldId id="340" r:id="rId35"/>
    <p:sldId id="355" r:id="rId36"/>
    <p:sldId id="373" r:id="rId37"/>
    <p:sldId id="368" r:id="rId38"/>
    <p:sldId id="348" r:id="rId39"/>
    <p:sldId id="349" r:id="rId40"/>
    <p:sldId id="350" r:id="rId41"/>
    <p:sldId id="351" r:id="rId42"/>
    <p:sldId id="369" r:id="rId43"/>
    <p:sldId id="370" r:id="rId44"/>
    <p:sldId id="272" r:id="rId45"/>
    <p:sldId id="263" r:id="rId46"/>
    <p:sldId id="305" r:id="rId47"/>
    <p:sldId id="306" r:id="rId48"/>
    <p:sldId id="307" r:id="rId49"/>
    <p:sldId id="308" r:id="rId50"/>
    <p:sldId id="280" r:id="rId51"/>
    <p:sldId id="285" r:id="rId52"/>
    <p:sldId id="282" r:id="rId53"/>
    <p:sldId id="284" r:id="rId54"/>
    <p:sldId id="371" r:id="rId55"/>
    <p:sldId id="289" r:id="rId56"/>
    <p:sldId id="388" r:id="rId57"/>
    <p:sldId id="37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FFA"/>
    <a:srgbClr val="FCFEFC"/>
    <a:srgbClr val="FEFEFE"/>
    <a:srgbClr val="FDFDFD"/>
    <a:srgbClr val="FCFCFC"/>
    <a:srgbClr val="FAFAFA"/>
    <a:srgbClr val="CCECFF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84CF-A9D0-4737-AD79-91ACDB7064ED}" type="datetimeFigureOut">
              <a:rPr lang="en-GB" smtClean="0"/>
              <a:pPr/>
              <a:t>18/11/2023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08FF-2F5B-487A-AF9A-85F93153CD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2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8FF-2F5B-487A-AF9A-85F93153CDEF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4198-48DA-4B6B-B5BA-0B2CD3CB2DE2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854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9408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47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357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461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21CB-5DA0-4349-8418-0604658CAA1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2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E774-1B95-41FC-B48B-B5EA50EE2D9C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74B6-E74E-47AF-A078-AE55F8CA2831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0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F93-FA87-4097-A691-CA4F2C66AFDC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BC96-D977-454F-BDF6-CE0F60E8E505}" type="datetime1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8278-6DA2-4408-B93A-1767C02ACA98}" type="datetime1">
              <a:rPr lang="en-GB" smtClean="0"/>
              <a:t>18/11/2023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285-6DD8-4C99-8A12-99754B817022}" type="datetime1">
              <a:rPr lang="en-GB" smtClean="0"/>
              <a:t>18/11/2023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DAA4-FF8F-4DCD-8A3B-9F4CDA67A5BE}" type="datetime1">
              <a:rPr lang="en-GB" smtClean="0"/>
              <a:t>18/11/2023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6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DC93-52FE-478F-A7B2-DAD72A68F2C6}" type="datetime1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6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7D9E-0586-4786-BF68-023C6A83F78F}" type="datetime1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8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A48B-A4B9-45C9-A632-1C7DA14BE408}" type="datetime1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CACC1C-1853-4019-975D-560F60A30B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4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research\exec\thin lines\exec logo br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818" y="5302832"/>
            <a:ext cx="1879487" cy="900000"/>
          </a:xfrm>
          <a:prstGeom prst="rect">
            <a:avLst/>
          </a:prstGeom>
          <a:noFill/>
        </p:spPr>
      </p:pic>
      <p:pic>
        <p:nvPicPr>
          <p:cNvPr id="14339" name="Picture 3" descr="E:\research\exec\thin lines\exec logo 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818" y="5302832"/>
            <a:ext cx="2713805" cy="9000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056666" y="1140177"/>
            <a:ext cx="7418231" cy="3296991"/>
            <a:chOff x="1056666" y="1101965"/>
            <a:chExt cx="7418231" cy="3296991"/>
          </a:xfrm>
          <a:solidFill>
            <a:srgbClr val="FAFFFA"/>
          </a:solidFill>
        </p:grpSpPr>
        <p:sp>
          <p:nvSpPr>
            <p:cNvPr id="26" name="Rectangle 25"/>
            <p:cNvSpPr/>
            <p:nvPr/>
          </p:nvSpPr>
          <p:spPr>
            <a:xfrm>
              <a:off x="1056666" y="1101965"/>
              <a:ext cx="7418231" cy="329699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42813" y="2811250"/>
              <a:ext cx="132279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John Bone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0523" y="2811250"/>
              <a:ext cx="177240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Carmen </a:t>
              </a:r>
              <a:r>
                <a:rPr lang="en-GB" sz="2000" dirty="0" err="1"/>
                <a:t>Pasca</a:t>
              </a:r>
              <a:endParaRPr lang="en-GB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9646" y="3211360"/>
              <a:ext cx="1764306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GB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1129" y="2811250"/>
              <a:ext cx="120981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John Hey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6365" y="3222852"/>
              <a:ext cx="1551771" cy="3231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University of York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1481" y="2811250"/>
              <a:ext cx="170803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Paolo Crosetto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68960" y="3222852"/>
              <a:ext cx="1893194" cy="323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/>
                <a:t>INRA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3812" y="1560323"/>
              <a:ext cx="5429756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dirty="0"/>
                <a:t>The Acceptability of Accountability</a:t>
              </a:r>
              <a:endParaRPr lang="en-GB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0014" y="3222852"/>
              <a:ext cx="1551771" cy="3231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University of York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35811" y="4602612"/>
            <a:ext cx="587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funded by the Department of Economics, University of York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0064" y="5568166"/>
            <a:ext cx="188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conducted at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482171" y="3226488"/>
            <a:ext cx="1349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CMH- PARIS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" y="2029522"/>
            <a:ext cx="9107671" cy="2776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69" y="1301262"/>
            <a:ext cx="81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Liberal Egalitarian position: Equal Dividends for Luck; Equal Payment for Effort. Not all cells occupied (look at the right-hand box)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654" y="5207620"/>
            <a:ext cx="81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So, once again, the number of cells occupied affects the final payments.</a:t>
            </a:r>
          </a:p>
        </p:txBody>
      </p:sp>
    </p:spTree>
    <p:extLst>
      <p:ext uri="{BB962C8B-B14F-4D97-AF65-F5344CB8AC3E}">
        <p14:creationId xmlns:p14="http://schemas.microsoft.com/office/powerpoint/2010/main" val="42205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30867"/>
              </p:ext>
            </p:extLst>
          </p:nvPr>
        </p:nvGraphicFramePr>
        <p:xfrm>
          <a:off x="0" y="2899317"/>
          <a:ext cx="9088604" cy="27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5743593" imgH="1745552" progId="Word.Document.12">
                  <p:embed/>
                </p:oleObj>
              </mc:Choice>
              <mc:Fallback>
                <p:oleObj name="Document" r:id="rId3" imgW="5743593" imgH="1745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99317"/>
                        <a:ext cx="9088604" cy="27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8351" y="546410"/>
            <a:ext cx="5185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note: there is a problem if the income differential due to effort is NOT the same at each level of luck. </a:t>
            </a:r>
          </a:p>
          <a:p>
            <a:r>
              <a:rPr lang="en-GB" dirty="0"/>
              <a:t>We cannot satisfy everything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898" y="1918010"/>
            <a:ext cx="825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could have equal dividends at each level of luck, but NOT equal payments at each level of effort (look at the left-hand box)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3402" y="216547"/>
            <a:ext cx="3195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 incomes</a:t>
            </a:r>
          </a:p>
          <a:p>
            <a:r>
              <a:rPr lang="en-GB" dirty="0"/>
              <a:t>0 with bad luck and no effort</a:t>
            </a:r>
          </a:p>
          <a:p>
            <a:r>
              <a:rPr lang="en-GB" dirty="0"/>
              <a:t>8 with good luck and no effort</a:t>
            </a:r>
          </a:p>
          <a:p>
            <a:r>
              <a:rPr lang="en-GB" dirty="0"/>
              <a:t>6 with bad luck and effort</a:t>
            </a:r>
          </a:p>
          <a:p>
            <a:r>
              <a:rPr lang="en-GB" dirty="0"/>
              <a:t>10 with good luck and effort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7307" y="546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2899317"/>
          <a:ext cx="9088604" cy="27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ocument" r:id="rId3" imgW="5743593" imgH="1745552" progId="Word.Document.12">
                  <p:embed/>
                </p:oleObj>
              </mc:Choice>
              <mc:Fallback>
                <p:oleObj name="Document" r:id="rId3" imgW="5743593" imgH="174555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99317"/>
                        <a:ext cx="9088604" cy="27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468" y="2005027"/>
            <a:ext cx="793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…or we could have equal payments at each level of output, but NOT equal dividends at each level of luck (look at the middle box)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486" y="148910"/>
            <a:ext cx="3195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 incomes</a:t>
            </a:r>
          </a:p>
          <a:p>
            <a:r>
              <a:rPr lang="en-GB" dirty="0"/>
              <a:t>0 with bad luck and no effort</a:t>
            </a:r>
          </a:p>
          <a:p>
            <a:r>
              <a:rPr lang="en-GB" dirty="0"/>
              <a:t>8 with good luck and no effort</a:t>
            </a:r>
          </a:p>
          <a:p>
            <a:r>
              <a:rPr lang="en-GB" dirty="0"/>
              <a:t>6 with bad luck and effort</a:t>
            </a:r>
          </a:p>
          <a:p>
            <a:r>
              <a:rPr lang="en-GB" dirty="0"/>
              <a:t>10 with good luck and effort</a:t>
            </a:r>
          </a:p>
        </p:txBody>
      </p:sp>
    </p:spTree>
    <p:extLst>
      <p:ext uri="{BB962C8B-B14F-4D97-AF65-F5344CB8AC3E}">
        <p14:creationId xmlns:p14="http://schemas.microsoft.com/office/powerpoint/2010/main" val="11626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2899317"/>
          <a:ext cx="9088604" cy="27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Document" r:id="rId3" imgW="5743593" imgH="1745552" progId="Word.Document.12">
                  <p:embed/>
                </p:oleObj>
              </mc:Choice>
              <mc:Fallback>
                <p:oleObj name="Document" r:id="rId3" imgW="5743593" imgH="174555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99317"/>
                        <a:ext cx="9088604" cy="27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741" y="1870826"/>
            <a:ext cx="797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unless not all the cells are occupied.</a:t>
            </a:r>
          </a:p>
          <a:p>
            <a:r>
              <a:rPr lang="en-GB" dirty="0"/>
              <a:t>(look at the right-hand box)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132" y="577633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this is rather trivial and unlikely to be the case.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41" y="0"/>
            <a:ext cx="3195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 incomes</a:t>
            </a:r>
          </a:p>
          <a:p>
            <a:r>
              <a:rPr lang="en-GB" dirty="0"/>
              <a:t>0 with bad luck and no effort</a:t>
            </a:r>
          </a:p>
          <a:p>
            <a:r>
              <a:rPr lang="en-GB" dirty="0"/>
              <a:t>8 with good luck and no effort</a:t>
            </a:r>
          </a:p>
          <a:p>
            <a:r>
              <a:rPr lang="en-GB" dirty="0"/>
              <a:t>6 with bad luck and effort</a:t>
            </a:r>
          </a:p>
          <a:p>
            <a:r>
              <a:rPr lang="en-GB" dirty="0"/>
              <a:t>10 with good luck and effort</a:t>
            </a:r>
          </a:p>
        </p:txBody>
      </p:sp>
    </p:spTree>
    <p:extLst>
      <p:ext uri="{BB962C8B-B14F-4D97-AF65-F5344CB8AC3E}">
        <p14:creationId xmlns:p14="http://schemas.microsoft.com/office/powerpoint/2010/main" val="13191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1800" dirty="0"/>
              <a:t>We interrupt this discussion to ask if these are normative or positive principles.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We think that they are </a:t>
            </a:r>
            <a:r>
              <a:rPr lang="en-GB" sz="1800" i="1" dirty="0"/>
              <a:t>normative </a:t>
            </a:r>
            <a:r>
              <a:rPr lang="en-GB" sz="1800" dirty="0"/>
              <a:t>but that it may be the case that actual social preferences agree with them.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The Rawlsian position seems to be that one can elicit normative principles if one puts the decider behind the </a:t>
            </a:r>
            <a:r>
              <a:rPr lang="en-GB" sz="1800" i="1" dirty="0"/>
              <a:t>veil of ignorance</a:t>
            </a:r>
            <a:r>
              <a:rPr lang="en-GB" sz="1800" dirty="0"/>
              <a:t> – hence being an impartial but interested member of society. 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We have treatments in which this is as near as we can get to Rawls’ idea – in that the subjects must state their agreement or otherwise to principles </a:t>
            </a:r>
            <a:r>
              <a:rPr lang="en-GB" sz="1800" i="1" dirty="0"/>
              <a:t>before </a:t>
            </a:r>
            <a:r>
              <a:rPr lang="en-GB" sz="1800" dirty="0"/>
              <a:t>he or she knows whether he or she will have bad or good luck and before deciding whether to make effort or not. We call these </a:t>
            </a:r>
            <a:r>
              <a:rPr lang="en-GB" sz="1800" i="1" dirty="0"/>
              <a:t>Internal Dictator treatments.</a:t>
            </a:r>
          </a:p>
          <a:p>
            <a:pPr>
              <a:buNone/>
            </a:pPr>
            <a:endParaRPr lang="en-GB" sz="1800" i="1" dirty="0"/>
          </a:p>
          <a:p>
            <a:pPr>
              <a:buNone/>
            </a:pPr>
            <a:r>
              <a:rPr lang="en-GB" sz="1800" dirty="0"/>
              <a:t>We also have (</a:t>
            </a:r>
            <a:r>
              <a:rPr lang="en-GB" sz="1800" i="1" dirty="0"/>
              <a:t>External Dictator) </a:t>
            </a:r>
            <a:r>
              <a:rPr lang="en-GB" sz="1800" dirty="0"/>
              <a:t>treatments in which the principles implemented are those of a subject outside society and to whom the principles will not be applied, and hence is a disinterested subject (but incentivised in that his principles will be applied to others).</a:t>
            </a:r>
          </a:p>
          <a:p>
            <a:pPr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1800" dirty="0"/>
              <a:t>We want to see if these Luck-Egalitarian principles command agreement.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We have an experiment structured as follows: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There are two Parts: Part 1 in which subjects express their preferred principles;  Part 2 in which those who (choose to) make an effort do a menial and mundane time-wasting task.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The principles actually implemented are those of a randomly chosen member of society (chosen </a:t>
            </a:r>
            <a:r>
              <a:rPr lang="en-GB" sz="1800" i="1" dirty="0"/>
              <a:t>after </a:t>
            </a:r>
            <a:r>
              <a:rPr lang="en-GB" sz="1800" dirty="0"/>
              <a:t>principles have been expressed).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Subjects do not know until they have expressed their preferences whether they will have Bad luck or Good luck.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The actual incomes for the various Luck/Effort combinations are not revealed until after principles expressed.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So subjects do not know </a:t>
            </a:r>
            <a:r>
              <a:rPr lang="en-GB" sz="1800" i="1" dirty="0"/>
              <a:t>ex ante </a:t>
            </a:r>
            <a:r>
              <a:rPr lang="en-GB" sz="1800" dirty="0"/>
              <a:t>whether </a:t>
            </a:r>
            <a:r>
              <a:rPr lang="en-GB" sz="1800" i="1" dirty="0"/>
              <a:t>they </a:t>
            </a:r>
            <a:r>
              <a:rPr lang="en-GB" sz="1800" dirty="0"/>
              <a:t>will be making effort or not.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To make the expression of principles easier the experiment was in five </a:t>
            </a:r>
            <a:r>
              <a:rPr lang="en-GB" sz="1800" i="1" dirty="0"/>
              <a:t>scenarios</a:t>
            </a:r>
            <a:r>
              <a:rPr lang="en-GB" sz="1800" dirty="0"/>
              <a:t>: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Scenario 1a: All members Leave after Part 1; members individually have Bad or Good luck;</a:t>
            </a:r>
          </a:p>
          <a:p>
            <a:pPr>
              <a:buNone/>
            </a:pPr>
            <a:r>
              <a:rPr lang="en-GB" sz="1800" dirty="0"/>
              <a:t>Scenario 1b: All members Stay for Part 2; members individually have Bad or Good luck;</a:t>
            </a:r>
          </a:p>
          <a:p>
            <a:pPr>
              <a:buNone/>
            </a:pPr>
            <a:r>
              <a:rPr lang="en-GB" sz="1800" dirty="0"/>
              <a:t>Scenario 2a: All members have Bad luck; members individually choose to Leave or Stay;</a:t>
            </a:r>
          </a:p>
          <a:p>
            <a:pPr>
              <a:buNone/>
            </a:pPr>
            <a:r>
              <a:rPr lang="en-GB" sz="1800" dirty="0"/>
              <a:t>Scenario 2b: All members have Good luck; members individually choose to Leave or Stay.</a:t>
            </a:r>
          </a:p>
          <a:p>
            <a:pPr>
              <a:buNone/>
            </a:pPr>
            <a:r>
              <a:rPr lang="en-GB" sz="1800" dirty="0"/>
              <a:t>Scenario 3: There may be members with Bad Luck and Good Luck and who choose to exert effort (Stay) and who exert no effort (Leave)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56557" y="296883"/>
            <a:ext cx="6346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the  </a:t>
            </a:r>
            <a:r>
              <a:rPr lang="en-GB" sz="2200" i="1" dirty="0"/>
              <a:t>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69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70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71" name="Rounded Rectangle 70">
            <a:hlinkClick r:id="" action="ppaction://hlinkshowjump?jump=nextslide"/>
          </p:cNvPr>
          <p:cNvSpPr/>
          <p:nvPr/>
        </p:nvSpPr>
        <p:spPr bwMode="auto">
          <a:xfrm>
            <a:off x="6070313" y="2389332"/>
            <a:ext cx="1481138" cy="360363"/>
          </a:xfrm>
          <a:prstGeom prst="roundRect">
            <a:avLst>
              <a:gd name="adj" fmla="val 8029"/>
            </a:avLst>
          </a:prstGeom>
          <a:gradFill flip="none" rotWithShape="1">
            <a:gsLst>
              <a:gs pos="0">
                <a:srgbClr val="BBE0E3">
                  <a:tint val="66000"/>
                  <a:satMod val="160000"/>
                </a:srgbClr>
              </a:gs>
              <a:gs pos="50000">
                <a:srgbClr val="BBE0E3">
                  <a:tint val="44500"/>
                  <a:satMod val="160000"/>
                </a:srgbClr>
              </a:gs>
              <a:gs pos="100000">
                <a:srgbClr val="BBE0E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Bad or Good?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5913072" y="3665704"/>
            <a:ext cx="1795620" cy="9168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Rounded Rectangle 29"/>
          <p:cNvSpPr/>
          <p:nvPr/>
        </p:nvSpPr>
        <p:spPr bwMode="auto">
          <a:xfrm>
            <a:off x="1787246" y="1625752"/>
            <a:ext cx="4132541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29"/>
          <p:cNvSpPr/>
          <p:nvPr/>
        </p:nvSpPr>
        <p:spPr bwMode="auto">
          <a:xfrm>
            <a:off x="1787246" y="2616352"/>
            <a:ext cx="4132541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48978" y="4566571"/>
            <a:ext cx="4129547" cy="43088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000000"/>
                </a:solidFill>
                <a:cs typeface="Arial" charset="0"/>
              </a:rPr>
              <a:t>each subject discovers his/her luck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78120" y="5102943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(50:50 independently)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0" grpId="0"/>
      <p:bldP spid="71" grpId="0" animBg="1"/>
      <p:bldP spid="71" grpId="1" animBg="1"/>
      <p:bldP spid="76" grpId="0" animBg="1"/>
      <p:bldP spid="76" grpId="1" animBg="1"/>
      <p:bldP spid="79" grpId="0" animBg="1"/>
      <p:bldP spid="79" grpId="1" animBg="1"/>
      <p:bldP spid="80" grpId="0" animBg="1"/>
      <p:bldP spid="80" grpId="1" animBg="1"/>
      <p:bldP spid="81" grpId="0"/>
      <p:bldP spid="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56557" y="296883"/>
            <a:ext cx="6479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i="1" dirty="0"/>
              <a:t>the 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69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70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76" name="Rounded Rectangle 29"/>
          <p:cNvSpPr/>
          <p:nvPr/>
        </p:nvSpPr>
        <p:spPr bwMode="auto">
          <a:xfrm>
            <a:off x="1787246" y="1625752"/>
            <a:ext cx="4132541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29"/>
          <p:cNvSpPr/>
          <p:nvPr/>
        </p:nvSpPr>
        <p:spPr bwMode="auto">
          <a:xfrm>
            <a:off x="1787246" y="2616352"/>
            <a:ext cx="4132541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73222" y="1625752"/>
            <a:ext cx="2046288" cy="1897062"/>
            <a:chOff x="3873222" y="1625752"/>
            <a:chExt cx="2046288" cy="189706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873222" y="26163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873222" y="16257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87247" y="1625752"/>
            <a:ext cx="2046288" cy="1897062"/>
            <a:chOff x="1787247" y="1625752"/>
            <a:chExt cx="2046288" cy="1897062"/>
          </a:xfrm>
        </p:grpSpPr>
        <p:sp>
          <p:nvSpPr>
            <p:cNvPr id="15" name="Rounded Rectangle 29"/>
            <p:cNvSpPr/>
            <p:nvPr/>
          </p:nvSpPr>
          <p:spPr bwMode="auto">
            <a:xfrm>
              <a:off x="1787247" y="16257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59"/>
            <p:cNvSpPr/>
            <p:nvPr/>
          </p:nvSpPr>
          <p:spPr bwMode="auto">
            <a:xfrm>
              <a:off x="1787247" y="26163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96633" y="3618059"/>
            <a:ext cx="4320709" cy="1675615"/>
            <a:chOff x="1696633" y="3618059"/>
            <a:chExt cx="4320709" cy="1675615"/>
          </a:xfrm>
        </p:grpSpPr>
        <p:sp>
          <p:nvSpPr>
            <p:cNvPr id="25" name="Rounded Rectangle 24">
              <a:hlinkClick r:id="" action="ppaction://hlinkshowjump?jump=nextslide"/>
            </p:cNvPr>
            <p:cNvSpPr/>
            <p:nvPr/>
          </p:nvSpPr>
          <p:spPr bwMode="auto">
            <a:xfrm>
              <a:off x="2211904" y="3618059"/>
              <a:ext cx="1196975" cy="358775"/>
            </a:xfrm>
            <a:prstGeom prst="roundRect">
              <a:avLst>
                <a:gd name="adj" fmla="val 8029"/>
              </a:avLst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Leave</a:t>
              </a:r>
            </a:p>
          </p:txBody>
        </p:sp>
        <p:sp>
          <p:nvSpPr>
            <p:cNvPr id="26" name="Rounded Rectangle 25">
              <a:hlinkClick r:id="" action="ppaction://hlinkshowjump?jump=nextslide"/>
            </p:cNvPr>
            <p:cNvSpPr/>
            <p:nvPr/>
          </p:nvSpPr>
          <p:spPr bwMode="auto">
            <a:xfrm>
              <a:off x="4297879" y="3618059"/>
              <a:ext cx="1196975" cy="358775"/>
            </a:xfrm>
            <a:prstGeom prst="roundRect">
              <a:avLst>
                <a:gd name="adj" fmla="val 8029"/>
              </a:avLst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Stay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2400025" y="4439312"/>
              <a:ext cx="85000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6">
                  <a:lumMod val="50000"/>
                </a:scheme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486000" y="4439312"/>
              <a:ext cx="85000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6">
                  <a:lumMod val="50000"/>
                </a:schemeClr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1696633" y="4862787"/>
              <a:ext cx="4320709" cy="430887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200" dirty="0">
                  <a:solidFill>
                    <a:srgbClr val="000000"/>
                  </a:solidFill>
                  <a:cs typeface="Arial" charset="0"/>
                </a:rPr>
                <a:t>each subject chooses independently</a:t>
              </a:r>
            </a:p>
          </p:txBody>
        </p:sp>
      </p:grp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30884" y="1089513"/>
            <a:ext cx="4021387" cy="5159504"/>
            <a:chOff x="4930884" y="1089513"/>
            <a:chExt cx="4021387" cy="5159504"/>
          </a:xfrm>
        </p:grpSpPr>
        <p:grpSp>
          <p:nvGrpSpPr>
            <p:cNvPr id="33" name="Group 88"/>
            <p:cNvGrpSpPr/>
            <p:nvPr/>
          </p:nvGrpSpPr>
          <p:grpSpPr>
            <a:xfrm>
              <a:off x="4930884" y="5815772"/>
              <a:ext cx="4021387" cy="433245"/>
              <a:chOff x="4930884" y="5815772"/>
              <a:chExt cx="4021387" cy="43324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930884" y="58157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*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43958" y="5879685"/>
                <a:ext cx="3908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(a 20-minute onscreen questionnaire)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510982" y="10895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*</a:t>
              </a:r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873222" y="1625752"/>
            <a:ext cx="2046288" cy="1897062"/>
            <a:chOff x="3873222" y="1625752"/>
            <a:chExt cx="2046288" cy="189706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873222" y="26163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873222" y="16257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87247" y="1625752"/>
            <a:ext cx="2046288" cy="1897062"/>
            <a:chOff x="1787247" y="1625752"/>
            <a:chExt cx="2046288" cy="1897062"/>
          </a:xfrm>
        </p:grpSpPr>
        <p:sp>
          <p:nvSpPr>
            <p:cNvPr id="13" name="Rounded Rectangle 29"/>
            <p:cNvSpPr/>
            <p:nvPr/>
          </p:nvSpPr>
          <p:spPr bwMode="auto">
            <a:xfrm>
              <a:off x="1787247" y="16257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59"/>
            <p:cNvSpPr/>
            <p:nvPr/>
          </p:nvSpPr>
          <p:spPr bwMode="auto">
            <a:xfrm>
              <a:off x="1787247" y="2616352"/>
              <a:ext cx="2046288" cy="906462"/>
            </a:xfrm>
            <a:prstGeom prst="roundRect">
              <a:avLst>
                <a:gd name="adj" fmla="val 409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6557" y="296883"/>
            <a:ext cx="6281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the </a:t>
            </a:r>
            <a:r>
              <a:rPr lang="en-GB" sz="2200" i="1" dirty="0"/>
              <a:t>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We are interested in social preferences.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We are particularly interested in income compensation schemes such as those discussed in Fleurbaey’s 2008 book </a:t>
            </a:r>
            <a:r>
              <a:rPr lang="en-GB" i="1" dirty="0"/>
              <a:t>Fairness, Responsibility and Welfare.</a:t>
            </a:r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We want to elicit social preferences over such schemes.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We use experimental methods that have been used to elicit other kinds of preferences, such as, for example those over risk and time.</a:t>
            </a:r>
          </a:p>
          <a:p>
            <a:endParaRPr lang="en-GB" dirty="0"/>
          </a:p>
          <a:p>
            <a:pPr>
              <a:buNone/>
            </a:pPr>
            <a:r>
              <a:rPr lang="en-GB" dirty="0"/>
              <a:t>But we adopt a relatively new method – that of </a:t>
            </a:r>
            <a:r>
              <a:rPr lang="en-GB" i="1" dirty="0"/>
              <a:t>directly</a:t>
            </a:r>
            <a:r>
              <a:rPr lang="en-GB" dirty="0"/>
              <a:t> rather than </a:t>
            </a:r>
            <a:r>
              <a:rPr lang="en-GB" i="1" dirty="0"/>
              <a:t>indirectly</a:t>
            </a:r>
            <a:r>
              <a:rPr lang="en-GB" dirty="0"/>
              <a:t> eliciting preferences....</a:t>
            </a:r>
          </a:p>
          <a:p>
            <a:endParaRPr lang="en-GB" dirty="0"/>
          </a:p>
          <a:p>
            <a:pPr>
              <a:buNone/>
            </a:pPr>
            <a:r>
              <a:rPr lang="en-GB" dirty="0"/>
              <a:t>..with appropriately incentivised subjects.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TextBox 230"/>
          <p:cNvSpPr txBox="1">
            <a:spLocks noChangeArrowheads="1"/>
          </p:cNvSpPr>
          <p:nvPr/>
        </p:nvSpPr>
        <p:spPr bwMode="auto">
          <a:xfrm>
            <a:off x="3924022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8" name="TextBox 231"/>
          <p:cNvSpPr txBox="1">
            <a:spLocks noChangeArrowheads="1"/>
          </p:cNvSpPr>
          <p:nvPr/>
        </p:nvSpPr>
        <p:spPr bwMode="auto">
          <a:xfrm>
            <a:off x="5240061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11</a:t>
            </a: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96"/>
          <p:cNvSpPr txBox="1">
            <a:spLocks noChangeArrowheads="1"/>
          </p:cNvSpPr>
          <p:nvPr/>
        </p:nvSpPr>
        <p:spPr bwMode="auto">
          <a:xfrm>
            <a:off x="1838047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16" name="TextBox 297"/>
          <p:cNvSpPr txBox="1">
            <a:spLocks noChangeArrowheads="1"/>
          </p:cNvSpPr>
          <p:nvPr/>
        </p:nvSpPr>
        <p:spPr bwMode="auto">
          <a:xfrm>
            <a:off x="3154086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w</a:t>
            </a:r>
            <a:r>
              <a:rPr kumimoji="0" lang="en-GB" sz="1400" b="0" i="0" u="none" strike="noStrike" kern="0" cap="none" spc="0" normalizeH="0" baseline="-25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2"/>
          <p:cNvSpPr txBox="1">
            <a:spLocks noChangeArrowheads="1"/>
          </p:cNvSpPr>
          <p:nvPr/>
        </p:nvSpPr>
        <p:spPr bwMode="auto">
          <a:xfrm>
            <a:off x="3924022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28" name="TextBox 253"/>
          <p:cNvSpPr txBox="1">
            <a:spLocks noChangeArrowheads="1"/>
          </p:cNvSpPr>
          <p:nvPr/>
        </p:nvSpPr>
        <p:spPr bwMode="auto">
          <a:xfrm>
            <a:off x="5240061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sp>
        <p:nvSpPr>
          <p:cNvPr id="34" name="TextBox 274"/>
          <p:cNvSpPr txBox="1">
            <a:spLocks noChangeArrowheads="1"/>
          </p:cNvSpPr>
          <p:nvPr/>
        </p:nvSpPr>
        <p:spPr bwMode="auto">
          <a:xfrm>
            <a:off x="1838047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35" name="TextBox 275"/>
          <p:cNvSpPr txBox="1">
            <a:spLocks noChangeArrowheads="1"/>
          </p:cNvSpPr>
          <p:nvPr/>
        </p:nvSpPr>
        <p:spPr bwMode="auto">
          <a:xfrm>
            <a:off x="3154086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10</a:t>
            </a: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08404" y="1763085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 </a:t>
            </a:r>
            <a:r>
              <a:rPr lang="en-GB" dirty="0">
                <a:latin typeface="Calibri"/>
              </a:rPr>
              <a:t>≤</a:t>
            </a:r>
            <a:r>
              <a:rPr lang="en-GB" dirty="0"/>
              <a:t>  </a:t>
            </a:r>
            <a:r>
              <a:rPr lang="en-GB" i="1" dirty="0"/>
              <a:t>w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endParaRPr lang="en-GB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371432" y="3811671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</a:t>
            </a:r>
            <a:r>
              <a:rPr lang="en-GB" baseline="-25000" dirty="0"/>
              <a:t>10</a:t>
            </a:r>
            <a:r>
              <a:rPr lang="en-GB" dirty="0"/>
              <a:t>  </a:t>
            </a:r>
            <a:r>
              <a:rPr lang="en-GB" dirty="0">
                <a:latin typeface="Calibri"/>
              </a:rPr>
              <a:t>≤</a:t>
            </a:r>
            <a:r>
              <a:rPr lang="en-GB" dirty="0"/>
              <a:t>  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endParaRPr lang="en-GB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47301" y="176308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</a:rPr>
              <a:t>≤</a:t>
            </a:r>
            <a:r>
              <a:rPr lang="en-GB" dirty="0"/>
              <a:t>  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endParaRPr lang="en-GB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365" y="381167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 ≤</a:t>
            </a:r>
            <a:endParaRPr lang="en-GB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293585" y="4408990"/>
            <a:ext cx="632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Income values are revealed to subjects in advance of the play-out.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6557" y="296883"/>
            <a:ext cx="6281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the </a:t>
            </a:r>
            <a:r>
              <a:rPr lang="en-GB" sz="2200" i="1" dirty="0"/>
              <a:t>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353911" y="1864620"/>
            <a:ext cx="419803" cy="26898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ounded Rectangle 66"/>
          <p:cNvSpPr/>
          <p:nvPr/>
        </p:nvSpPr>
        <p:spPr>
          <a:xfrm>
            <a:off x="5422196" y="1864620"/>
            <a:ext cx="419803" cy="26898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Rounded Rectangle 68"/>
          <p:cNvSpPr/>
          <p:nvPr/>
        </p:nvSpPr>
        <p:spPr>
          <a:xfrm>
            <a:off x="3353911" y="2844335"/>
            <a:ext cx="419803" cy="26898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0" name="Rounded Rectangle 69"/>
          <p:cNvSpPr/>
          <p:nvPr/>
        </p:nvSpPr>
        <p:spPr>
          <a:xfrm>
            <a:off x="5422196" y="2844335"/>
            <a:ext cx="419803" cy="26898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6" grpId="0"/>
      <p:bldP spid="46" grpId="0"/>
      <p:bldP spid="65" grpId="0" animBg="1"/>
      <p:bldP spid="65" grpId="1" animBg="1"/>
      <p:bldP spid="65" grpId="2" animBg="1"/>
      <p:bldP spid="65" grpId="3" animBg="1"/>
      <p:bldP spid="67" grpId="0" animBg="1"/>
      <p:bldP spid="67" grpId="1" animBg="1"/>
      <p:bldP spid="67" grpId="2" animBg="1"/>
      <p:bldP spid="67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TextBox 230"/>
          <p:cNvSpPr txBox="1">
            <a:spLocks noChangeArrowheads="1"/>
          </p:cNvSpPr>
          <p:nvPr/>
        </p:nvSpPr>
        <p:spPr bwMode="auto">
          <a:xfrm>
            <a:off x="3924022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8" name="TextBox 231"/>
          <p:cNvSpPr txBox="1">
            <a:spLocks noChangeArrowheads="1"/>
          </p:cNvSpPr>
          <p:nvPr/>
        </p:nvSpPr>
        <p:spPr bwMode="auto">
          <a:xfrm>
            <a:off x="5240061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11</a:t>
            </a: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96"/>
          <p:cNvSpPr txBox="1">
            <a:spLocks noChangeArrowheads="1"/>
          </p:cNvSpPr>
          <p:nvPr/>
        </p:nvSpPr>
        <p:spPr bwMode="auto">
          <a:xfrm>
            <a:off x="1838047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16" name="TextBox 297"/>
          <p:cNvSpPr txBox="1">
            <a:spLocks noChangeArrowheads="1"/>
          </p:cNvSpPr>
          <p:nvPr/>
        </p:nvSpPr>
        <p:spPr bwMode="auto">
          <a:xfrm>
            <a:off x="3154086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w</a:t>
            </a:r>
            <a:r>
              <a:rPr kumimoji="0" lang="en-GB" sz="1400" b="0" i="0" u="none" strike="noStrike" kern="0" cap="none" spc="0" normalizeH="0" baseline="-25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2"/>
          <p:cNvSpPr txBox="1">
            <a:spLocks noChangeArrowheads="1"/>
          </p:cNvSpPr>
          <p:nvPr/>
        </p:nvSpPr>
        <p:spPr bwMode="auto">
          <a:xfrm>
            <a:off x="3924022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28" name="TextBox 253"/>
          <p:cNvSpPr txBox="1">
            <a:spLocks noChangeArrowheads="1"/>
          </p:cNvSpPr>
          <p:nvPr/>
        </p:nvSpPr>
        <p:spPr bwMode="auto">
          <a:xfrm>
            <a:off x="5240061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sp>
        <p:nvSpPr>
          <p:cNvPr id="34" name="TextBox 274"/>
          <p:cNvSpPr txBox="1">
            <a:spLocks noChangeArrowheads="1"/>
          </p:cNvSpPr>
          <p:nvPr/>
        </p:nvSpPr>
        <p:spPr bwMode="auto">
          <a:xfrm>
            <a:off x="1838047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35" name="TextBox 275"/>
          <p:cNvSpPr txBox="1">
            <a:spLocks noChangeArrowheads="1"/>
          </p:cNvSpPr>
          <p:nvPr/>
        </p:nvSpPr>
        <p:spPr bwMode="auto">
          <a:xfrm>
            <a:off x="3154086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10</a:t>
            </a: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grpSp>
        <p:nvGrpSpPr>
          <p:cNvPr id="4" name="Group 51"/>
          <p:cNvGrpSpPr/>
          <p:nvPr/>
        </p:nvGrpSpPr>
        <p:grpSpPr>
          <a:xfrm>
            <a:off x="1838047" y="2262339"/>
            <a:ext cx="4037013" cy="1299965"/>
            <a:chOff x="1838047" y="2262339"/>
            <a:chExt cx="4037013" cy="1299965"/>
          </a:xfrm>
        </p:grpSpPr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924022" y="2263927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rPr>
                <a:t>Payment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1838047" y="2262339"/>
              <a:ext cx="4037013" cy="1299965"/>
              <a:chOff x="1838047" y="2262339"/>
              <a:chExt cx="4037013" cy="1299965"/>
            </a:xfrm>
          </p:grpSpPr>
          <p:sp>
            <p:nvSpPr>
              <p:cNvPr id="61" name="TextBox 30"/>
              <p:cNvSpPr txBox="1">
                <a:spLocks noChangeArrowheads="1"/>
              </p:cNvSpPr>
              <p:nvPr/>
            </p:nvSpPr>
            <p:spPr bwMode="auto">
              <a:xfrm>
                <a:off x="3924022" y="32545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62" name="TextBox 30"/>
              <p:cNvSpPr txBox="1">
                <a:spLocks noChangeArrowheads="1"/>
              </p:cNvSpPr>
              <p:nvPr/>
            </p:nvSpPr>
            <p:spPr bwMode="auto">
              <a:xfrm>
                <a:off x="1838047" y="22639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63" name="TextBox 30"/>
              <p:cNvSpPr txBox="1">
                <a:spLocks noChangeArrowheads="1"/>
              </p:cNvSpPr>
              <p:nvPr/>
            </p:nvSpPr>
            <p:spPr bwMode="auto">
              <a:xfrm>
                <a:off x="1838047" y="32545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93" name="TextBox 32"/>
              <p:cNvSpPr txBox="1">
                <a:spLocks noChangeArrowheads="1"/>
              </p:cNvSpPr>
              <p:nvPr/>
            </p:nvSpPr>
            <p:spPr bwMode="auto">
              <a:xfrm>
                <a:off x="2857500" y="2262340"/>
                <a:ext cx="9315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00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00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94" name="TextBox 32"/>
              <p:cNvSpPr txBox="1">
                <a:spLocks noChangeArrowheads="1"/>
              </p:cNvSpPr>
              <p:nvPr/>
            </p:nvSpPr>
            <p:spPr bwMode="auto">
              <a:xfrm>
                <a:off x="4958366" y="3252939"/>
                <a:ext cx="91669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11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11</a:t>
                </a:r>
              </a:p>
            </p:txBody>
          </p:sp>
          <p:sp>
            <p:nvSpPr>
              <p:cNvPr id="95" name="TextBox 32"/>
              <p:cNvSpPr txBox="1">
                <a:spLocks noChangeArrowheads="1"/>
              </p:cNvSpPr>
              <p:nvPr/>
            </p:nvSpPr>
            <p:spPr bwMode="auto">
              <a:xfrm>
                <a:off x="2905125" y="3252939"/>
                <a:ext cx="8839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10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96" name="TextBox 32"/>
              <p:cNvSpPr txBox="1">
                <a:spLocks noChangeArrowheads="1"/>
              </p:cNvSpPr>
              <p:nvPr/>
            </p:nvSpPr>
            <p:spPr bwMode="auto">
              <a:xfrm>
                <a:off x="5019675" y="2262339"/>
                <a:ext cx="8553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01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01</a:t>
                </a:r>
                <a:endParaRPr kumimoji="0" lang="en-GB" sz="1400" b="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856557" y="296883"/>
            <a:ext cx="6281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the </a:t>
            </a:r>
            <a:r>
              <a:rPr lang="en-GB" sz="2200" i="1" dirty="0"/>
              <a:t>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3585" y="4408990"/>
            <a:ext cx="632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Income values are revealed to subjects in advance of the play-out.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TextBox 230"/>
          <p:cNvSpPr txBox="1">
            <a:spLocks noChangeArrowheads="1"/>
          </p:cNvSpPr>
          <p:nvPr/>
        </p:nvSpPr>
        <p:spPr bwMode="auto">
          <a:xfrm>
            <a:off x="3924022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8" name="TextBox 231"/>
          <p:cNvSpPr txBox="1">
            <a:spLocks noChangeArrowheads="1"/>
          </p:cNvSpPr>
          <p:nvPr/>
        </p:nvSpPr>
        <p:spPr bwMode="auto">
          <a:xfrm>
            <a:off x="5240061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11</a:t>
            </a: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96"/>
          <p:cNvSpPr txBox="1">
            <a:spLocks noChangeArrowheads="1"/>
          </p:cNvSpPr>
          <p:nvPr/>
        </p:nvSpPr>
        <p:spPr bwMode="auto">
          <a:xfrm>
            <a:off x="1838047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16" name="TextBox 297"/>
          <p:cNvSpPr txBox="1">
            <a:spLocks noChangeArrowheads="1"/>
          </p:cNvSpPr>
          <p:nvPr/>
        </p:nvSpPr>
        <p:spPr bwMode="auto">
          <a:xfrm>
            <a:off x="3154086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w</a:t>
            </a:r>
            <a:r>
              <a:rPr kumimoji="0" lang="en-GB" sz="1400" b="0" i="0" u="none" strike="noStrike" kern="0" cap="none" spc="0" normalizeH="0" baseline="-25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2"/>
          <p:cNvSpPr txBox="1">
            <a:spLocks noChangeArrowheads="1"/>
          </p:cNvSpPr>
          <p:nvPr/>
        </p:nvSpPr>
        <p:spPr bwMode="auto">
          <a:xfrm>
            <a:off x="3924022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28" name="TextBox 253"/>
          <p:cNvSpPr txBox="1">
            <a:spLocks noChangeArrowheads="1"/>
          </p:cNvSpPr>
          <p:nvPr/>
        </p:nvSpPr>
        <p:spPr bwMode="auto">
          <a:xfrm>
            <a:off x="5240061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sp>
        <p:nvSpPr>
          <p:cNvPr id="34" name="TextBox 274"/>
          <p:cNvSpPr txBox="1">
            <a:spLocks noChangeArrowheads="1"/>
          </p:cNvSpPr>
          <p:nvPr/>
        </p:nvSpPr>
        <p:spPr bwMode="auto">
          <a:xfrm>
            <a:off x="1838047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35" name="TextBox 275"/>
          <p:cNvSpPr txBox="1">
            <a:spLocks noChangeArrowheads="1"/>
          </p:cNvSpPr>
          <p:nvPr/>
        </p:nvSpPr>
        <p:spPr bwMode="auto">
          <a:xfrm>
            <a:off x="3154086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10</a:t>
            </a: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1838047" y="2041677"/>
            <a:ext cx="4037013" cy="1299964"/>
            <a:chOff x="1838047" y="2041677"/>
            <a:chExt cx="4037013" cy="1299964"/>
          </a:xfrm>
        </p:grpSpPr>
        <p:sp>
          <p:nvSpPr>
            <p:cNvPr id="48" name="TextBox 30"/>
            <p:cNvSpPr txBox="1">
              <a:spLocks noChangeArrowheads="1"/>
            </p:cNvSpPr>
            <p:nvPr/>
          </p:nvSpPr>
          <p:spPr bwMode="auto">
            <a:xfrm>
              <a:off x="3924022" y="3033864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Dividend</a:t>
              </a:r>
            </a:p>
          </p:txBody>
        </p:sp>
        <p:sp>
          <p:nvSpPr>
            <p:cNvPr id="49" name="TextBox 30"/>
            <p:cNvSpPr txBox="1">
              <a:spLocks noChangeArrowheads="1"/>
            </p:cNvSpPr>
            <p:nvPr/>
          </p:nvSpPr>
          <p:spPr bwMode="auto">
            <a:xfrm>
              <a:off x="1838047" y="2043264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Dividend</a:t>
              </a:r>
            </a:p>
          </p:txBody>
        </p:sp>
        <p:sp>
          <p:nvSpPr>
            <p:cNvPr id="50" name="TextBox 30"/>
            <p:cNvSpPr txBox="1">
              <a:spLocks noChangeArrowheads="1"/>
            </p:cNvSpPr>
            <p:nvPr/>
          </p:nvSpPr>
          <p:spPr bwMode="auto">
            <a:xfrm>
              <a:off x="1838047" y="3033864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Dividend</a:t>
              </a:r>
            </a:p>
          </p:txBody>
        </p:sp>
        <p:sp>
          <p:nvSpPr>
            <p:cNvPr id="51" name="TextBox 30"/>
            <p:cNvSpPr txBox="1">
              <a:spLocks noChangeArrowheads="1"/>
            </p:cNvSpPr>
            <p:nvPr/>
          </p:nvSpPr>
          <p:spPr bwMode="auto">
            <a:xfrm>
              <a:off x="3924022" y="2043264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Dividend</a:t>
              </a:r>
            </a:p>
          </p:txBody>
        </p:sp>
        <p:sp>
          <p:nvSpPr>
            <p:cNvPr id="54" name="TextBox 32"/>
            <p:cNvSpPr txBox="1">
              <a:spLocks noChangeArrowheads="1"/>
            </p:cNvSpPr>
            <p:nvPr/>
          </p:nvSpPr>
          <p:spPr bwMode="auto">
            <a:xfrm>
              <a:off x="5227360" y="3032277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x</a:t>
              </a:r>
              <a:r>
                <a:rPr lang="en-GB" sz="1400" kern="0" baseline="-25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11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6" name="TextBox 32"/>
            <p:cNvSpPr txBox="1">
              <a:spLocks noChangeArrowheads="1"/>
            </p:cNvSpPr>
            <p:nvPr/>
          </p:nvSpPr>
          <p:spPr bwMode="auto">
            <a:xfrm>
              <a:off x="3141385" y="2041677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x</a:t>
              </a:r>
              <a:r>
                <a:rPr lang="en-GB" sz="1400" kern="0" baseline="-25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00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7" name="TextBox 32"/>
            <p:cNvSpPr txBox="1">
              <a:spLocks noChangeArrowheads="1"/>
            </p:cNvSpPr>
            <p:nvPr/>
          </p:nvSpPr>
          <p:spPr bwMode="auto">
            <a:xfrm>
              <a:off x="3141385" y="3032277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x</a:t>
              </a:r>
              <a:r>
                <a:rPr lang="en-GB" sz="1400" kern="0" baseline="-25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10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9" name="TextBox 32"/>
            <p:cNvSpPr txBox="1">
              <a:spLocks noChangeArrowheads="1"/>
            </p:cNvSpPr>
            <p:nvPr/>
          </p:nvSpPr>
          <p:spPr bwMode="auto">
            <a:xfrm>
              <a:off x="5227360" y="2041677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x</a:t>
              </a:r>
              <a:r>
                <a:rPr lang="en-GB" sz="1400" kern="0" baseline="-250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01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1838047" y="2262339"/>
            <a:ext cx="4037013" cy="1299965"/>
            <a:chOff x="1838047" y="2262339"/>
            <a:chExt cx="4037013" cy="1299965"/>
          </a:xfrm>
        </p:grpSpPr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924022" y="2263927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rPr>
                <a:t>Payment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1838047" y="2262339"/>
              <a:ext cx="4037013" cy="1299965"/>
              <a:chOff x="1838047" y="2262339"/>
              <a:chExt cx="4037013" cy="1299965"/>
            </a:xfrm>
          </p:grpSpPr>
          <p:sp>
            <p:nvSpPr>
              <p:cNvPr id="61" name="TextBox 30"/>
              <p:cNvSpPr txBox="1">
                <a:spLocks noChangeArrowheads="1"/>
              </p:cNvSpPr>
              <p:nvPr/>
            </p:nvSpPr>
            <p:spPr bwMode="auto">
              <a:xfrm>
                <a:off x="3924022" y="32545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62" name="TextBox 30"/>
              <p:cNvSpPr txBox="1">
                <a:spLocks noChangeArrowheads="1"/>
              </p:cNvSpPr>
              <p:nvPr/>
            </p:nvSpPr>
            <p:spPr bwMode="auto">
              <a:xfrm>
                <a:off x="1838047" y="22639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63" name="TextBox 30"/>
              <p:cNvSpPr txBox="1">
                <a:spLocks noChangeArrowheads="1"/>
              </p:cNvSpPr>
              <p:nvPr/>
            </p:nvSpPr>
            <p:spPr bwMode="auto">
              <a:xfrm>
                <a:off x="1838047" y="3254527"/>
                <a:ext cx="8338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Arial" pitchFamily="34" charset="0"/>
                  </a:rPr>
                  <a:t>Payment</a:t>
                </a:r>
              </a:p>
            </p:txBody>
          </p:sp>
          <p:sp>
            <p:nvSpPr>
              <p:cNvPr id="93" name="TextBox 32"/>
              <p:cNvSpPr txBox="1">
                <a:spLocks noChangeArrowheads="1"/>
              </p:cNvSpPr>
              <p:nvPr/>
            </p:nvSpPr>
            <p:spPr bwMode="auto">
              <a:xfrm>
                <a:off x="2857500" y="2262340"/>
                <a:ext cx="9315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00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00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94" name="TextBox 32"/>
              <p:cNvSpPr txBox="1">
                <a:spLocks noChangeArrowheads="1"/>
              </p:cNvSpPr>
              <p:nvPr/>
            </p:nvSpPr>
            <p:spPr bwMode="auto">
              <a:xfrm>
                <a:off x="4958366" y="3252939"/>
                <a:ext cx="91669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11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11</a:t>
                </a:r>
              </a:p>
            </p:txBody>
          </p:sp>
          <p:sp>
            <p:nvSpPr>
              <p:cNvPr id="95" name="TextBox 32"/>
              <p:cNvSpPr txBox="1">
                <a:spLocks noChangeArrowheads="1"/>
              </p:cNvSpPr>
              <p:nvPr/>
            </p:nvSpPr>
            <p:spPr bwMode="auto">
              <a:xfrm>
                <a:off x="2905125" y="3252939"/>
                <a:ext cx="8839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10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96" name="TextBox 32"/>
              <p:cNvSpPr txBox="1">
                <a:spLocks noChangeArrowheads="1"/>
              </p:cNvSpPr>
              <p:nvPr/>
            </p:nvSpPr>
            <p:spPr bwMode="auto">
              <a:xfrm>
                <a:off x="5019675" y="2262339"/>
                <a:ext cx="8553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w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01</a:t>
                </a:r>
                <a:r>
                  <a:rPr lang="en-GB" sz="1400" kern="0" dirty="0">
                    <a:solidFill>
                      <a:srgbClr val="C00000"/>
                    </a:solidFill>
                    <a:cs typeface="Arial" pitchFamily="34" charset="0"/>
                  </a:rPr>
                  <a:t> + </a:t>
                </a:r>
                <a:r>
                  <a:rPr lang="en-GB" sz="1400" i="1" kern="0" dirty="0">
                    <a:solidFill>
                      <a:srgbClr val="C00000"/>
                    </a:solidFill>
                    <a:cs typeface="Arial" pitchFamily="34" charset="0"/>
                  </a:rPr>
                  <a:t>x</a:t>
                </a:r>
                <a:r>
                  <a:rPr lang="en-GB" sz="1400" kern="0" baseline="-25000" dirty="0">
                    <a:solidFill>
                      <a:srgbClr val="C00000"/>
                    </a:solidFill>
                    <a:cs typeface="Arial" pitchFamily="34" charset="0"/>
                  </a:rPr>
                  <a:t>01</a:t>
                </a:r>
                <a:endParaRPr kumimoji="0" lang="en-GB" sz="1400" b="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1293585" y="5247543"/>
            <a:ext cx="68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Dividend </a:t>
            </a:r>
            <a:r>
              <a:rPr lang="en-GB" i="1" dirty="0"/>
              <a:t>rules</a:t>
            </a:r>
            <a:r>
              <a:rPr lang="en-GB" dirty="0"/>
              <a:t> are revealed to subjects in advance of the play-out 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6557" y="296883"/>
            <a:ext cx="6281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the </a:t>
            </a:r>
            <a:r>
              <a:rPr lang="en-GB" sz="2200" i="1" dirty="0"/>
              <a:t>standard scenario</a:t>
            </a:r>
            <a:r>
              <a:rPr lang="en-GB" sz="2200" dirty="0"/>
              <a:t>, played out at the end of Part 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93584" y="5969857"/>
            <a:ext cx="68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having been selected by the subjects themselves, earlier in Part 1.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93585" y="4408990"/>
            <a:ext cx="632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Income values are revealed to subjects in advance of the play-out.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98087" y="545690"/>
            <a:ext cx="670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Part 1, subjects are grouped randomly into four-member </a:t>
            </a:r>
            <a:r>
              <a:rPr lang="en-GB" i="1" dirty="0"/>
              <a:t>societies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8087" y="1206911"/>
            <a:ext cx="727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society has £40 to distribute, as dividends, between its four members.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087" y="1868131"/>
            <a:ext cx="688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society chooses, separately for each row/column, one of two rules: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4836" y="2485827"/>
            <a:ext cx="20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Equality of Dividend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8992" y="2485827"/>
            <a:ext cx="333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members receive equal dividends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8992" y="3058557"/>
            <a:ext cx="476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members receive unequal dividends, offsetting their income differences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4836" y="3058557"/>
            <a:ext cx="20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Equality of Payment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087" y="4795916"/>
            <a:ext cx="757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 of the four members is randomly selected as the </a:t>
            </a:r>
            <a:r>
              <a:rPr lang="en-GB" i="1" dirty="0"/>
              <a:t>dictator</a:t>
            </a:r>
            <a:r>
              <a:rPr lang="en-GB" dirty="0"/>
              <a:t> for that society.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8087" y="4246949"/>
            <a:ext cx="619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member privately makes his/her choice of dividend rules.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087" y="5344883"/>
            <a:ext cx="733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dictator’s choice of dividend rules then applies to that society, and is revealed to all members before the play-out.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1800" dirty="0"/>
              <a:t>Let us remind you of the Liberal Egalitarian (possibly envy-free) principles – or ‘fair dividend rules’: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Equal Payments for (both Bad and Good) Luck – given a level of Effort (social dividends compensate the Bad Luck);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Equal Dividends for (No and Some) Effort given a level of luck (no compensation for no effort).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(Do note that these are rather extreme – which may account for the results of the experiment. People may want partial or over-compensation or punishment.)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Also as we have already shown they are in general incompatible, and so someone who likes them in principle must be prepared to </a:t>
            </a:r>
            <a:r>
              <a:rPr lang="en-GB" sz="1800" i="1" dirty="0"/>
              <a:t>drop </a:t>
            </a:r>
            <a:r>
              <a:rPr lang="en-GB" sz="1800" dirty="0"/>
              <a:t>one of them – that is declare one rule as </a:t>
            </a:r>
            <a:r>
              <a:rPr lang="en-GB" sz="1800" i="1" dirty="0"/>
              <a:t>droppable</a:t>
            </a:r>
            <a:r>
              <a:rPr lang="en-GB" sz="1800" dirty="0"/>
              <a:t>.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dirty="0"/>
              <a:t>To make the experiment a bit easier, all we asked subjects, in all situations, was to specify </a:t>
            </a:r>
            <a:r>
              <a:rPr lang="en-GB" sz="1800" i="1" dirty="0"/>
              <a:t>either </a:t>
            </a:r>
            <a:r>
              <a:rPr lang="en-GB" sz="1800" dirty="0"/>
              <a:t>Equal Dividends </a:t>
            </a:r>
            <a:r>
              <a:rPr lang="en-GB" sz="1800" i="1" dirty="0"/>
              <a:t>or </a:t>
            </a:r>
            <a:r>
              <a:rPr lang="en-GB" sz="1800" dirty="0"/>
              <a:t>Equal Payments when comparing two adjacent cells (see later).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2"/>
          <p:cNvSpPr txBox="1">
            <a:spLocks noChangeArrowheads="1"/>
          </p:cNvSpPr>
          <p:nvPr/>
        </p:nvSpPr>
        <p:spPr bwMode="auto">
          <a:xfrm>
            <a:off x="3924022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38047" y="1823729"/>
            <a:ext cx="4037014" cy="1298377"/>
            <a:chOff x="1838047" y="1823729"/>
            <a:chExt cx="4037014" cy="1298377"/>
          </a:xfrm>
        </p:grpSpPr>
        <p:sp>
          <p:nvSpPr>
            <p:cNvPr id="7" name="TextBox 230"/>
            <p:cNvSpPr txBox="1">
              <a:spLocks noChangeArrowheads="1"/>
            </p:cNvSpPr>
            <p:nvPr/>
          </p:nvSpPr>
          <p:spPr bwMode="auto">
            <a:xfrm>
              <a:off x="3924022" y="28143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8" name="TextBox 231"/>
            <p:cNvSpPr txBox="1">
              <a:spLocks noChangeArrowheads="1"/>
            </p:cNvSpPr>
            <p:nvPr/>
          </p:nvSpPr>
          <p:spPr bwMode="auto">
            <a:xfrm>
              <a:off x="5240061" y="28143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11</a:t>
              </a:r>
            </a:p>
          </p:txBody>
        </p:sp>
        <p:sp>
          <p:nvSpPr>
            <p:cNvPr id="15" name="TextBox 296"/>
            <p:cNvSpPr txBox="1">
              <a:spLocks noChangeArrowheads="1"/>
            </p:cNvSpPr>
            <p:nvPr/>
          </p:nvSpPr>
          <p:spPr bwMode="auto">
            <a:xfrm>
              <a:off x="1838047" y="18237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16" name="TextBox 297"/>
            <p:cNvSpPr txBox="1">
              <a:spLocks noChangeArrowheads="1"/>
            </p:cNvSpPr>
            <p:nvPr/>
          </p:nvSpPr>
          <p:spPr bwMode="auto">
            <a:xfrm>
              <a:off x="3154086" y="18237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w</a:t>
              </a:r>
              <a:r>
                <a:rPr kumimoji="0" lang="en-GB" sz="14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00</a:t>
              </a:r>
            </a:p>
          </p:txBody>
        </p:sp>
        <p:sp>
          <p:nvSpPr>
            <p:cNvPr id="28" name="TextBox 253"/>
            <p:cNvSpPr txBox="1">
              <a:spLocks noChangeArrowheads="1"/>
            </p:cNvSpPr>
            <p:nvPr/>
          </p:nvSpPr>
          <p:spPr bwMode="auto">
            <a:xfrm>
              <a:off x="5240061" y="18237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34" name="TextBox 274"/>
            <p:cNvSpPr txBox="1">
              <a:spLocks noChangeArrowheads="1"/>
            </p:cNvSpPr>
            <p:nvPr/>
          </p:nvSpPr>
          <p:spPr bwMode="auto">
            <a:xfrm>
              <a:off x="1838047" y="28143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35" name="TextBox 275"/>
            <p:cNvSpPr txBox="1">
              <a:spLocks noChangeArrowheads="1"/>
            </p:cNvSpPr>
            <p:nvPr/>
          </p:nvSpPr>
          <p:spPr bwMode="auto">
            <a:xfrm>
              <a:off x="3154086" y="28143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10</a:t>
              </a:r>
            </a:p>
          </p:txBody>
        </p:sp>
      </p:grp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3924022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1838047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838047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3924022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5227360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3141385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3141385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5227360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3924022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2" name="TextBox 30"/>
          <p:cNvSpPr txBox="1">
            <a:spLocks noChangeArrowheads="1"/>
          </p:cNvSpPr>
          <p:nvPr/>
        </p:nvSpPr>
        <p:spPr bwMode="auto">
          <a:xfrm>
            <a:off x="1838047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1838047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3924022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93" name="TextBox 32"/>
          <p:cNvSpPr txBox="1">
            <a:spLocks noChangeArrowheads="1"/>
          </p:cNvSpPr>
          <p:nvPr/>
        </p:nvSpPr>
        <p:spPr bwMode="auto">
          <a:xfrm>
            <a:off x="2857500" y="2262340"/>
            <a:ext cx="931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4" name="TextBox 32"/>
          <p:cNvSpPr txBox="1">
            <a:spLocks noChangeArrowheads="1"/>
          </p:cNvSpPr>
          <p:nvPr/>
        </p:nvSpPr>
        <p:spPr bwMode="auto">
          <a:xfrm>
            <a:off x="4971245" y="3252939"/>
            <a:ext cx="903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95" name="TextBox 32"/>
          <p:cNvSpPr txBox="1">
            <a:spLocks noChangeArrowheads="1"/>
          </p:cNvSpPr>
          <p:nvPr/>
        </p:nvSpPr>
        <p:spPr bwMode="auto">
          <a:xfrm>
            <a:off x="2905125" y="3252939"/>
            <a:ext cx="88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96" name="TextBox 32"/>
          <p:cNvSpPr txBox="1">
            <a:spLocks noChangeArrowheads="1"/>
          </p:cNvSpPr>
          <p:nvPr/>
        </p:nvSpPr>
        <p:spPr bwMode="auto">
          <a:xfrm>
            <a:off x="5019675" y="2262339"/>
            <a:ext cx="855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77927" y="4048974"/>
            <a:ext cx="27343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37668" y="3967719"/>
            <a:ext cx="2469427" cy="512618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1786368" y="2256504"/>
            <a:ext cx="2049134" cy="1317501"/>
            <a:chOff x="1786368" y="2256504"/>
            <a:chExt cx="2049134" cy="1317501"/>
          </a:xfrm>
        </p:grpSpPr>
        <p:sp>
          <p:nvSpPr>
            <p:cNvPr id="52" name="Rounded Rectangle 51"/>
            <p:cNvSpPr/>
            <p:nvPr/>
          </p:nvSpPr>
          <p:spPr>
            <a:xfrm>
              <a:off x="1786368" y="2256504"/>
              <a:ext cx="2049134" cy="3244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786368" y="3249540"/>
              <a:ext cx="2049134" cy="3244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72343" y="2256504"/>
            <a:ext cx="2049134" cy="1317501"/>
            <a:chOff x="3872343" y="2256504"/>
            <a:chExt cx="2049134" cy="1317501"/>
          </a:xfrm>
        </p:grpSpPr>
        <p:sp>
          <p:nvSpPr>
            <p:cNvPr id="60" name="Rounded Rectangle 59"/>
            <p:cNvSpPr/>
            <p:nvPr/>
          </p:nvSpPr>
          <p:spPr>
            <a:xfrm>
              <a:off x="3872343" y="2256504"/>
              <a:ext cx="2049134" cy="3244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872343" y="3249540"/>
              <a:ext cx="2049134" cy="32446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666424" y="4692861"/>
            <a:ext cx="2803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01</a:t>
            </a:r>
            <a:r>
              <a:rPr lang="en-GB" dirty="0"/>
              <a:t>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637668" y="4636319"/>
            <a:ext cx="2469427" cy="512618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651526" y="560273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9387" y="333375"/>
            <a:ext cx="860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fair</a:t>
            </a:r>
            <a:endParaRPr lang="en-GB" sz="2200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3245473" y="333375"/>
            <a:ext cx="1865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dividend rules</a:t>
            </a: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5" grpId="1" animBg="1"/>
      <p:bldP spid="67" grpId="0"/>
      <p:bldP spid="68" grpId="0" animBg="1"/>
      <p:bldP spid="74" grpId="0"/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38047" y="1823729"/>
            <a:ext cx="4037014" cy="1298377"/>
            <a:chOff x="1838047" y="1823729"/>
            <a:chExt cx="4037014" cy="1298377"/>
          </a:xfrm>
        </p:grpSpPr>
        <p:sp>
          <p:nvSpPr>
            <p:cNvPr id="7" name="TextBox 230"/>
            <p:cNvSpPr txBox="1">
              <a:spLocks noChangeArrowheads="1"/>
            </p:cNvSpPr>
            <p:nvPr/>
          </p:nvSpPr>
          <p:spPr bwMode="auto">
            <a:xfrm>
              <a:off x="3924022" y="28143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8" name="TextBox 231"/>
            <p:cNvSpPr txBox="1">
              <a:spLocks noChangeArrowheads="1"/>
            </p:cNvSpPr>
            <p:nvPr/>
          </p:nvSpPr>
          <p:spPr bwMode="auto">
            <a:xfrm>
              <a:off x="5240061" y="28143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11</a:t>
              </a:r>
            </a:p>
          </p:txBody>
        </p:sp>
        <p:sp>
          <p:nvSpPr>
            <p:cNvPr id="15" name="TextBox 296"/>
            <p:cNvSpPr txBox="1">
              <a:spLocks noChangeArrowheads="1"/>
            </p:cNvSpPr>
            <p:nvPr/>
          </p:nvSpPr>
          <p:spPr bwMode="auto">
            <a:xfrm>
              <a:off x="1838047" y="18237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16" name="TextBox 297"/>
            <p:cNvSpPr txBox="1">
              <a:spLocks noChangeArrowheads="1"/>
            </p:cNvSpPr>
            <p:nvPr/>
          </p:nvSpPr>
          <p:spPr bwMode="auto">
            <a:xfrm>
              <a:off x="3154086" y="18237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w</a:t>
              </a:r>
              <a:r>
                <a:rPr kumimoji="0" lang="en-GB" sz="14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00</a:t>
              </a:r>
            </a:p>
          </p:txBody>
        </p:sp>
        <p:sp>
          <p:nvSpPr>
            <p:cNvPr id="27" name="TextBox 252"/>
            <p:cNvSpPr txBox="1">
              <a:spLocks noChangeArrowheads="1"/>
            </p:cNvSpPr>
            <p:nvPr/>
          </p:nvSpPr>
          <p:spPr bwMode="auto">
            <a:xfrm>
              <a:off x="3924022" y="18237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28" name="TextBox 253"/>
            <p:cNvSpPr txBox="1">
              <a:spLocks noChangeArrowheads="1"/>
            </p:cNvSpPr>
            <p:nvPr/>
          </p:nvSpPr>
          <p:spPr bwMode="auto">
            <a:xfrm>
              <a:off x="5240061" y="18237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34" name="TextBox 274"/>
            <p:cNvSpPr txBox="1">
              <a:spLocks noChangeArrowheads="1"/>
            </p:cNvSpPr>
            <p:nvPr/>
          </p:nvSpPr>
          <p:spPr bwMode="auto">
            <a:xfrm>
              <a:off x="1838047" y="2814329"/>
              <a:ext cx="7264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cs typeface="Arial" pitchFamily="34" charset="0"/>
                </a:rPr>
                <a:t>Income</a:t>
              </a:r>
            </a:p>
          </p:txBody>
        </p:sp>
        <p:sp>
          <p:nvSpPr>
            <p:cNvPr id="35" name="TextBox 275"/>
            <p:cNvSpPr txBox="1">
              <a:spLocks noChangeArrowheads="1"/>
            </p:cNvSpPr>
            <p:nvPr/>
          </p:nvSpPr>
          <p:spPr bwMode="auto">
            <a:xfrm>
              <a:off x="3154086" y="2814329"/>
              <a:ext cx="63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>
                <a:defRPr/>
              </a:pPr>
              <a:r>
                <a:rPr lang="en-GB" sz="1400" i="1" kern="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w</a:t>
              </a:r>
              <a:r>
                <a:rPr lang="en-GB" sz="1400" kern="0" baseline="-25000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10</a:t>
              </a:r>
            </a:p>
          </p:txBody>
        </p:sp>
      </p:grp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3924022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1838047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838047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3924022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5227360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3141385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3141385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5227360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3924022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2" name="TextBox 30"/>
          <p:cNvSpPr txBox="1">
            <a:spLocks noChangeArrowheads="1"/>
          </p:cNvSpPr>
          <p:nvPr/>
        </p:nvSpPr>
        <p:spPr bwMode="auto">
          <a:xfrm>
            <a:off x="1838047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1838047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3924022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93" name="TextBox 32"/>
          <p:cNvSpPr txBox="1">
            <a:spLocks noChangeArrowheads="1"/>
          </p:cNvSpPr>
          <p:nvPr/>
        </p:nvSpPr>
        <p:spPr bwMode="auto">
          <a:xfrm>
            <a:off x="2857500" y="2262340"/>
            <a:ext cx="931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4" name="TextBox 32"/>
          <p:cNvSpPr txBox="1">
            <a:spLocks noChangeArrowheads="1"/>
          </p:cNvSpPr>
          <p:nvPr/>
        </p:nvSpPr>
        <p:spPr bwMode="auto">
          <a:xfrm>
            <a:off x="4906851" y="3252939"/>
            <a:ext cx="9682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95" name="TextBox 32"/>
          <p:cNvSpPr txBox="1">
            <a:spLocks noChangeArrowheads="1"/>
          </p:cNvSpPr>
          <p:nvPr/>
        </p:nvSpPr>
        <p:spPr bwMode="auto">
          <a:xfrm>
            <a:off x="2905125" y="3252939"/>
            <a:ext cx="88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96" name="TextBox 32"/>
          <p:cNvSpPr txBox="1">
            <a:spLocks noChangeArrowheads="1"/>
          </p:cNvSpPr>
          <p:nvPr/>
        </p:nvSpPr>
        <p:spPr bwMode="auto">
          <a:xfrm>
            <a:off x="5019675" y="2262339"/>
            <a:ext cx="855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66423" y="4024261"/>
            <a:ext cx="28713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786368" y="2035284"/>
            <a:ext cx="4135109" cy="324465"/>
            <a:chOff x="1786368" y="2035284"/>
            <a:chExt cx="4135109" cy="324465"/>
          </a:xfrm>
        </p:grpSpPr>
        <p:sp>
          <p:nvSpPr>
            <p:cNvPr id="52" name="Rounded Rectangle 51"/>
            <p:cNvSpPr/>
            <p:nvPr/>
          </p:nvSpPr>
          <p:spPr>
            <a:xfrm>
              <a:off x="1786368" y="2035284"/>
              <a:ext cx="2049134" cy="3244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872343" y="2035284"/>
              <a:ext cx="2049134" cy="3244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86368" y="3028320"/>
            <a:ext cx="4135109" cy="324465"/>
            <a:chOff x="1786368" y="3028320"/>
            <a:chExt cx="4135109" cy="324465"/>
          </a:xfrm>
        </p:grpSpPr>
        <p:sp>
          <p:nvSpPr>
            <p:cNvPr id="58" name="Rounded Rectangle 57"/>
            <p:cNvSpPr/>
            <p:nvPr/>
          </p:nvSpPr>
          <p:spPr>
            <a:xfrm>
              <a:off x="1786368" y="3028320"/>
              <a:ext cx="2049134" cy="3244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872343" y="3028320"/>
              <a:ext cx="2049134" cy="3244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666424" y="4692861"/>
            <a:ext cx="29535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01</a:t>
            </a:r>
            <a:r>
              <a:rPr lang="en-GB" dirty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5175" y="1995528"/>
            <a:ext cx="1362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01</a:t>
            </a:r>
            <a:r>
              <a:rPr lang="en-GB" dirty="0"/>
              <a:t>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35175" y="2986128"/>
            <a:ext cx="1362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11</a:t>
            </a:r>
            <a:r>
              <a:rPr lang="en-GB" dirty="0"/>
              <a:t> 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80668" y="1936021"/>
            <a:ext cx="1233049" cy="51261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70"/>
          <p:cNvSpPr/>
          <p:nvPr/>
        </p:nvSpPr>
        <p:spPr>
          <a:xfrm>
            <a:off x="6357216" y="3013520"/>
            <a:ext cx="1233049" cy="51261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156724" y="5602732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51526" y="560273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45473" y="333375"/>
            <a:ext cx="1865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dividend rules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99387" y="333375"/>
            <a:ext cx="860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fair</a:t>
            </a:r>
            <a:endParaRPr lang="en-GB" sz="2200" baseline="30000" dirty="0"/>
          </a:p>
        </p:txBody>
      </p:sp>
      <p:sp>
        <p:nvSpPr>
          <p:cNvPr id="77" name="TextBox 76"/>
          <p:cNvSpPr txBox="1"/>
          <p:nvPr/>
        </p:nvSpPr>
        <p:spPr>
          <a:xfrm>
            <a:off x="2627299" y="333375"/>
            <a:ext cx="860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fair</a:t>
            </a:r>
            <a:r>
              <a:rPr lang="en-GB" sz="2200" baseline="30000" dirty="0"/>
              <a:t>(?)</a:t>
            </a: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0" grpId="1" animBg="1"/>
      <p:bldP spid="71" grpId="0" animBg="1"/>
      <p:bldP spid="71" grpId="1" animBg="1"/>
      <p:bldP spid="68" grpId="0"/>
      <p:bldP spid="85" grpId="0"/>
      <p:bldP spid="85" grpId="1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73222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TextBox 230"/>
          <p:cNvSpPr txBox="1">
            <a:spLocks noChangeArrowheads="1"/>
          </p:cNvSpPr>
          <p:nvPr/>
        </p:nvSpPr>
        <p:spPr bwMode="auto">
          <a:xfrm>
            <a:off x="3924022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8" name="TextBox 231"/>
          <p:cNvSpPr txBox="1">
            <a:spLocks noChangeArrowheads="1"/>
          </p:cNvSpPr>
          <p:nvPr/>
        </p:nvSpPr>
        <p:spPr bwMode="auto">
          <a:xfrm>
            <a:off x="5240061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11</a:t>
            </a:r>
          </a:p>
        </p:txBody>
      </p:sp>
      <p:sp>
        <p:nvSpPr>
          <p:cNvPr id="13" name="Rounded Rectangle 29"/>
          <p:cNvSpPr/>
          <p:nvPr/>
        </p:nvSpPr>
        <p:spPr bwMode="auto">
          <a:xfrm>
            <a:off x="1787247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96"/>
          <p:cNvSpPr txBox="1">
            <a:spLocks noChangeArrowheads="1"/>
          </p:cNvSpPr>
          <p:nvPr/>
        </p:nvSpPr>
        <p:spPr bwMode="auto">
          <a:xfrm>
            <a:off x="1838047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16" name="TextBox 297"/>
          <p:cNvSpPr txBox="1">
            <a:spLocks noChangeArrowheads="1"/>
          </p:cNvSpPr>
          <p:nvPr/>
        </p:nvSpPr>
        <p:spPr bwMode="auto">
          <a:xfrm>
            <a:off x="3154086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w</a:t>
            </a:r>
            <a:r>
              <a:rPr kumimoji="0" lang="en-GB" sz="1400" b="0" i="0" u="none" strike="noStrike" kern="0" cap="none" spc="0" normalizeH="0" baseline="-2500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00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3222" y="16257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2"/>
          <p:cNvSpPr txBox="1">
            <a:spLocks noChangeArrowheads="1"/>
          </p:cNvSpPr>
          <p:nvPr/>
        </p:nvSpPr>
        <p:spPr bwMode="auto">
          <a:xfrm>
            <a:off x="3924022" y="18237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28" name="TextBox 253"/>
          <p:cNvSpPr txBox="1">
            <a:spLocks noChangeArrowheads="1"/>
          </p:cNvSpPr>
          <p:nvPr/>
        </p:nvSpPr>
        <p:spPr bwMode="auto">
          <a:xfrm>
            <a:off x="5240061" y="18237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Rounded Rectangle 59"/>
          <p:cNvSpPr/>
          <p:nvPr/>
        </p:nvSpPr>
        <p:spPr bwMode="auto">
          <a:xfrm>
            <a:off x="1787247" y="2616352"/>
            <a:ext cx="2046288" cy="906462"/>
          </a:xfrm>
          <a:prstGeom prst="roundRect">
            <a:avLst>
              <a:gd name="adj" fmla="val 4091"/>
            </a:avLst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71385" y="1555902"/>
            <a:ext cx="2781300" cy="1144587"/>
            <a:chOff x="1871385" y="1555902"/>
            <a:chExt cx="2781300" cy="114458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7360" y="25465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Good/Stay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871385" y="1555902"/>
              <a:ext cx="695325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Bad/Leave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957360" y="1555902"/>
              <a:ext cx="601662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Bad/Stay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1871385" y="2546502"/>
              <a:ext cx="782637" cy="15398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lIns="36000" tIns="0" rIns="3600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Good/Leave</a:t>
              </a:r>
            </a:p>
          </p:txBody>
        </p:sp>
      </p:grpSp>
      <p:sp>
        <p:nvSpPr>
          <p:cNvPr id="34" name="TextBox 274"/>
          <p:cNvSpPr txBox="1">
            <a:spLocks noChangeArrowheads="1"/>
          </p:cNvSpPr>
          <p:nvPr/>
        </p:nvSpPr>
        <p:spPr bwMode="auto">
          <a:xfrm>
            <a:off x="1838047" y="2814329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Income</a:t>
            </a:r>
          </a:p>
        </p:txBody>
      </p:sp>
      <p:sp>
        <p:nvSpPr>
          <p:cNvPr id="35" name="TextBox 275"/>
          <p:cNvSpPr txBox="1">
            <a:spLocks noChangeArrowheads="1"/>
          </p:cNvSpPr>
          <p:nvPr/>
        </p:nvSpPr>
        <p:spPr bwMode="auto">
          <a:xfrm>
            <a:off x="3154086" y="2814329"/>
            <a:ext cx="63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10</a:t>
            </a: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1818985" y="1088958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Leave after Part 1 </a:t>
            </a:r>
          </a:p>
        </p:txBody>
      </p:sp>
      <p:sp>
        <p:nvSpPr>
          <p:cNvPr id="76" name="TextBox 24"/>
          <p:cNvSpPr txBox="1">
            <a:spLocks noChangeArrowheads="1"/>
          </p:cNvSpPr>
          <p:nvPr/>
        </p:nvSpPr>
        <p:spPr bwMode="auto">
          <a:xfrm>
            <a:off x="4077133" y="108895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Stay for Part 2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547401" y="1894039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Bad Luck</a:t>
            </a:r>
          </a:p>
        </p:txBody>
      </p:sp>
      <p:sp>
        <p:nvSpPr>
          <p:cNvPr id="83" name="TextBox 22"/>
          <p:cNvSpPr txBox="1">
            <a:spLocks noChangeArrowheads="1"/>
          </p:cNvSpPr>
          <p:nvPr/>
        </p:nvSpPr>
        <p:spPr bwMode="auto">
          <a:xfrm>
            <a:off x="393413" y="28846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Good Luck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3924022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49" name="TextBox 30"/>
          <p:cNvSpPr txBox="1">
            <a:spLocks noChangeArrowheads="1"/>
          </p:cNvSpPr>
          <p:nvPr/>
        </p:nvSpPr>
        <p:spPr bwMode="auto">
          <a:xfrm>
            <a:off x="1838047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838047" y="30338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3924022" y="204326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Dividend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5227360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3141385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3141385" y="30322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9" name="TextBox 32"/>
          <p:cNvSpPr txBox="1">
            <a:spLocks noChangeArrowheads="1"/>
          </p:cNvSpPr>
          <p:nvPr/>
        </p:nvSpPr>
        <p:spPr bwMode="auto">
          <a:xfrm>
            <a:off x="5227360" y="2041677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3924022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2" name="TextBox 30"/>
          <p:cNvSpPr txBox="1">
            <a:spLocks noChangeArrowheads="1"/>
          </p:cNvSpPr>
          <p:nvPr/>
        </p:nvSpPr>
        <p:spPr bwMode="auto">
          <a:xfrm>
            <a:off x="1838047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1838047" y="32545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3924022" y="226392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Payment</a:t>
            </a:r>
          </a:p>
        </p:txBody>
      </p:sp>
      <p:sp>
        <p:nvSpPr>
          <p:cNvPr id="93" name="TextBox 32"/>
          <p:cNvSpPr txBox="1">
            <a:spLocks noChangeArrowheads="1"/>
          </p:cNvSpPr>
          <p:nvPr/>
        </p:nvSpPr>
        <p:spPr bwMode="auto">
          <a:xfrm>
            <a:off x="2857500" y="2262340"/>
            <a:ext cx="931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4" name="TextBox 32"/>
          <p:cNvSpPr txBox="1">
            <a:spLocks noChangeArrowheads="1"/>
          </p:cNvSpPr>
          <p:nvPr/>
        </p:nvSpPr>
        <p:spPr bwMode="auto">
          <a:xfrm>
            <a:off x="5048250" y="3252939"/>
            <a:ext cx="826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95" name="TextBox 32"/>
          <p:cNvSpPr txBox="1">
            <a:spLocks noChangeArrowheads="1"/>
          </p:cNvSpPr>
          <p:nvPr/>
        </p:nvSpPr>
        <p:spPr bwMode="auto">
          <a:xfrm>
            <a:off x="2905125" y="3252939"/>
            <a:ext cx="88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96" name="TextBox 32"/>
          <p:cNvSpPr txBox="1">
            <a:spLocks noChangeArrowheads="1"/>
          </p:cNvSpPr>
          <p:nvPr/>
        </p:nvSpPr>
        <p:spPr bwMode="auto">
          <a:xfrm>
            <a:off x="5019675" y="2262339"/>
            <a:ext cx="855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w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r>
              <a:rPr lang="en-GB" sz="1400" kern="0" dirty="0">
                <a:solidFill>
                  <a:srgbClr val="C00000"/>
                </a:solidFill>
                <a:cs typeface="Arial" pitchFamily="34" charset="0"/>
              </a:rPr>
              <a:t> + </a:t>
            </a:r>
            <a:r>
              <a:rPr lang="en-GB" sz="1400" i="1" kern="0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GB" sz="1400" kern="0" baseline="-25000" dirty="0">
                <a:solidFill>
                  <a:srgbClr val="C00000"/>
                </a:solidFill>
                <a:cs typeface="Arial" pitchFamily="34" charset="0"/>
              </a:rPr>
              <a:t>01</a:t>
            </a:r>
            <a:endParaRPr kumimoji="0" lang="en-GB" sz="1400" b="0" i="0" u="none" strike="noStrike" kern="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66424" y="4024261"/>
            <a:ext cx="2706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66424" y="4692861"/>
            <a:ext cx="27069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-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01</a:t>
            </a:r>
            <a:r>
              <a:rPr lang="en-GB" dirty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5175" y="1995528"/>
            <a:ext cx="1362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01</a:t>
            </a:r>
            <a:r>
              <a:rPr lang="en-GB" dirty="0"/>
              <a:t>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35175" y="2986128"/>
            <a:ext cx="1362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x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x</a:t>
            </a:r>
            <a:r>
              <a:rPr lang="en-GB" baseline="-25000" dirty="0"/>
              <a:t>11</a:t>
            </a:r>
            <a:r>
              <a:rPr lang="en-GB" dirty="0"/>
              <a:t> 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660110" y="1936021"/>
            <a:ext cx="4953607" cy="3255409"/>
            <a:chOff x="2660110" y="1936021"/>
            <a:chExt cx="4953607" cy="3255409"/>
          </a:xfrm>
        </p:grpSpPr>
        <p:sp>
          <p:nvSpPr>
            <p:cNvPr id="70" name="Rounded Rectangle 69"/>
            <p:cNvSpPr/>
            <p:nvPr/>
          </p:nvSpPr>
          <p:spPr>
            <a:xfrm>
              <a:off x="6380668" y="1936021"/>
              <a:ext cx="1233049" cy="512618"/>
            </a:xfrm>
            <a:prstGeom prst="roundRect">
              <a:avLst/>
            </a:prstGeom>
            <a:noFill/>
            <a:ln>
              <a:solidFill>
                <a:srgbClr val="96009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660110" y="3967719"/>
              <a:ext cx="540915" cy="1223711"/>
            </a:xfrm>
            <a:prstGeom prst="roundRect">
              <a:avLst/>
            </a:prstGeom>
            <a:noFill/>
            <a:ln>
              <a:solidFill>
                <a:srgbClr val="96009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25453" y="2933883"/>
            <a:ext cx="4388264" cy="2257547"/>
            <a:chOff x="3225453" y="2933883"/>
            <a:chExt cx="4388264" cy="2257547"/>
          </a:xfrm>
        </p:grpSpPr>
        <p:sp>
          <p:nvSpPr>
            <p:cNvPr id="71" name="Rounded Rectangle 70"/>
            <p:cNvSpPr/>
            <p:nvPr/>
          </p:nvSpPr>
          <p:spPr>
            <a:xfrm>
              <a:off x="6380668" y="2933883"/>
              <a:ext cx="1233049" cy="512618"/>
            </a:xfrm>
            <a:prstGeom prst="roundRect">
              <a:avLst/>
            </a:prstGeom>
            <a:noFill/>
            <a:ln>
              <a:solidFill>
                <a:srgbClr val="96009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225453" y="3967719"/>
              <a:ext cx="540915" cy="1223711"/>
            </a:xfrm>
            <a:prstGeom prst="roundRect">
              <a:avLst/>
            </a:prstGeom>
            <a:noFill/>
            <a:ln>
              <a:solidFill>
                <a:srgbClr val="96009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3820293" y="3967719"/>
            <a:ext cx="1238404" cy="1223711"/>
          </a:xfrm>
          <a:prstGeom prst="roundRect">
            <a:avLst/>
          </a:prstGeom>
          <a:noFill/>
          <a:ln>
            <a:solidFill>
              <a:srgbClr val="96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221333" y="3876126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possible only if: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48837" y="4358561"/>
            <a:ext cx="28502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  <a:r>
              <a:rPr lang="en-GB" i="1" dirty="0"/>
              <a:t>w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=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00</a:t>
            </a:r>
            <a:r>
              <a:rPr lang="en-GB" dirty="0"/>
              <a:t> </a:t>
            </a:r>
            <a:r>
              <a:rPr lang="en-GB" sz="1400" dirty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GB" dirty="0"/>
              <a:t> £</a:t>
            </a:r>
            <a:r>
              <a:rPr lang="en-GB" i="1" dirty="0"/>
              <a:t>w</a:t>
            </a:r>
            <a:r>
              <a:rPr lang="en-GB" baseline="-25000" dirty="0"/>
              <a:t>11</a:t>
            </a:r>
            <a:r>
              <a:rPr lang="en-GB" dirty="0"/>
              <a:t>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654240" y="4310280"/>
            <a:ext cx="2664000" cy="512618"/>
          </a:xfrm>
          <a:prstGeom prst="roundRect">
            <a:avLst/>
          </a:prstGeom>
          <a:noFill/>
          <a:ln>
            <a:solidFill>
              <a:srgbClr val="96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156724" y="5602732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51526" y="560273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245473" y="333375"/>
            <a:ext cx="1865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dividend rules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27299" y="333375"/>
            <a:ext cx="860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fair</a:t>
            </a:r>
            <a:r>
              <a:rPr lang="en-GB" sz="2200" baseline="30000" dirty="0"/>
              <a:t>(?)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/>
      <p:bldP spid="80" grpId="0"/>
      <p:bldP spid="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1772" y="1519084"/>
            <a:ext cx="354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Time for some screenshots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2223989" y="2356687"/>
            <a:ext cx="4642517" cy="4693008"/>
            <a:chOff x="2356721" y="1044115"/>
            <a:chExt cx="4642517" cy="4693008"/>
          </a:xfrm>
          <a:scene3d>
            <a:camera prst="perspectiveContrastingLeftFacing" fov="5100000">
              <a:rot lat="0" lon="600000" rev="21594000"/>
            </a:camera>
            <a:lightRig rig="threePt" dir="t"/>
          </a:scene3d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6721" y="1044115"/>
              <a:ext cx="4642517" cy="469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2410" y="1607575"/>
              <a:ext cx="3224979" cy="2418734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-602796" y="0"/>
            <a:ext cx="9949996" cy="6858000"/>
            <a:chOff x="-602796" y="0"/>
            <a:chExt cx="9949996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347200" cy="1480457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203200" y="4498521"/>
              <a:ext cx="9347200" cy="2359479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602796" y="1494972"/>
              <a:ext cx="4158343" cy="300445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0744" y="1930400"/>
            <a:ext cx="3454396" cy="1865059"/>
            <a:chOff x="5580744" y="1944914"/>
            <a:chExt cx="3454396" cy="1865059"/>
          </a:xfrm>
        </p:grpSpPr>
        <p:sp>
          <p:nvSpPr>
            <p:cNvPr id="13" name="Rounded Rectangle 12"/>
            <p:cNvSpPr/>
            <p:nvPr/>
          </p:nvSpPr>
          <p:spPr>
            <a:xfrm>
              <a:off x="8323939" y="1944914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80744" y="3447116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7998" y="1930400"/>
            <a:ext cx="3439888" cy="1865059"/>
            <a:chOff x="5587998" y="1944914"/>
            <a:chExt cx="3439888" cy="1865059"/>
          </a:xfrm>
        </p:grpSpPr>
        <p:sp>
          <p:nvSpPr>
            <p:cNvPr id="16" name="Rounded Rectangle 15"/>
            <p:cNvSpPr/>
            <p:nvPr/>
          </p:nvSpPr>
          <p:spPr>
            <a:xfrm>
              <a:off x="5587998" y="1944914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16685" y="3447116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580327" y="1493949"/>
            <a:ext cx="1249250" cy="14810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773711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96687" y="5196073"/>
            <a:ext cx="2046514" cy="6241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89433" y="5754865"/>
            <a:ext cx="2046514" cy="6241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014684" y="3156857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699625" y="5754865"/>
            <a:ext cx="2046514" cy="6241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8374739" y="3156857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706879" y="5196073"/>
            <a:ext cx="2046514" cy="6241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148283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4886516" y="5450074"/>
            <a:ext cx="1277292" cy="6241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-602796" y="0"/>
            <a:ext cx="9776298" cy="6858000"/>
            <a:chOff x="-602796" y="0"/>
            <a:chExt cx="9776298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480457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05927" y="4498521"/>
              <a:ext cx="2967575" cy="2359479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602796" y="1494972"/>
              <a:ext cx="4158343" cy="300445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9" grpId="0" animBg="1"/>
      <p:bldP spid="19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21" grpId="0" animBg="1"/>
      <p:bldP spid="21" grpId="1" animBg="1"/>
      <p:bldP spid="26" grpId="0" animBg="1"/>
      <p:bldP spid="26" grpId="1" animBg="1"/>
      <p:bldP spid="26" grpId="2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6043"/>
            <a:ext cx="8229600" cy="55353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6400" dirty="0"/>
              <a:t>We consider a particularly simple context.</a:t>
            </a:r>
          </a:p>
          <a:p>
            <a:endParaRPr lang="en-GB" sz="6400" dirty="0"/>
          </a:p>
          <a:p>
            <a:pPr>
              <a:buNone/>
            </a:pPr>
            <a:r>
              <a:rPr lang="en-GB" sz="6400" dirty="0"/>
              <a:t>We consider a society in which every member of society has an income...</a:t>
            </a:r>
          </a:p>
          <a:p>
            <a:endParaRPr lang="en-GB" sz="6400" dirty="0"/>
          </a:p>
          <a:p>
            <a:pPr>
              <a:buNone/>
            </a:pPr>
            <a:r>
              <a:rPr lang="en-GB" sz="6400" dirty="0"/>
              <a:t>... which has two independent components...</a:t>
            </a:r>
          </a:p>
          <a:p>
            <a:endParaRPr lang="en-GB" sz="6400" dirty="0"/>
          </a:p>
          <a:p>
            <a:pPr>
              <a:buNone/>
            </a:pPr>
            <a:r>
              <a:rPr lang="en-GB" sz="6400" dirty="0"/>
              <a:t>...one due to </a:t>
            </a:r>
            <a:r>
              <a:rPr lang="en-GB" sz="6400" i="1" dirty="0"/>
              <a:t>chosen</a:t>
            </a:r>
            <a:r>
              <a:rPr lang="en-GB" sz="6400" dirty="0"/>
              <a:t> effort (some or none) and the other due to chance (bad or good luck). </a:t>
            </a:r>
          </a:p>
          <a:p>
            <a:pPr>
              <a:buNone/>
            </a:pPr>
            <a:endParaRPr lang="en-GB" sz="6400" dirty="0"/>
          </a:p>
          <a:p>
            <a:pPr>
              <a:buNone/>
            </a:pPr>
            <a:r>
              <a:rPr lang="en-GB" sz="6400" dirty="0"/>
              <a:t>Income is lower with bad luck and lower with less effort.</a:t>
            </a:r>
          </a:p>
          <a:p>
            <a:endParaRPr lang="en-GB" sz="6400" dirty="0"/>
          </a:p>
          <a:p>
            <a:pPr>
              <a:buNone/>
            </a:pPr>
            <a:r>
              <a:rPr lang="en-GB" sz="6400" dirty="0"/>
              <a:t>These differences in incomes can be compensated through </a:t>
            </a:r>
            <a:r>
              <a:rPr lang="en-GB" sz="6400" i="1" dirty="0"/>
              <a:t>social dividends.</a:t>
            </a:r>
          </a:p>
          <a:p>
            <a:pPr>
              <a:buNone/>
            </a:pPr>
            <a:endParaRPr lang="en-GB" sz="6400" i="1" dirty="0"/>
          </a:p>
          <a:p>
            <a:pPr>
              <a:buNone/>
            </a:pPr>
            <a:r>
              <a:rPr lang="en-GB" sz="6400" dirty="0"/>
              <a:t>In the experiment, by principles chosen beforehand by subjects themselves.</a:t>
            </a:r>
          </a:p>
          <a:p>
            <a:endParaRPr lang="en-GB" dirty="0"/>
          </a:p>
          <a:p>
            <a:pPr algn="just">
              <a:buNone/>
            </a:pPr>
            <a:r>
              <a:rPr lang="en-GB" sz="8000" dirty="0"/>
              <a:t>We test the attractiveness of </a:t>
            </a:r>
            <a:r>
              <a:rPr lang="en-GB" sz="8000" i="1" dirty="0"/>
              <a:t>Liberal Egalitarianism</a:t>
            </a:r>
            <a:r>
              <a:rPr lang="en-GB" sz="8000" dirty="0"/>
              <a:t>, which implies compensating inequalities due to chance but not those due to effort. </a:t>
            </a:r>
          </a:p>
          <a:p>
            <a:pPr>
              <a:buNone/>
            </a:pPr>
            <a:r>
              <a:rPr lang="en-GB" sz="8000" dirty="0"/>
              <a:t>(Note that the final </a:t>
            </a:r>
            <a:r>
              <a:rPr lang="en-GB" sz="8000" i="1" dirty="0"/>
              <a:t>payment </a:t>
            </a:r>
            <a:r>
              <a:rPr lang="en-GB" sz="8000" dirty="0"/>
              <a:t>to a member is the sum of income and the social dividend.)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556000" cy="148045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58682" y="841828"/>
            <a:ext cx="7460295" cy="3548743"/>
            <a:chOff x="1458682" y="841828"/>
            <a:chExt cx="7460295" cy="3548743"/>
          </a:xfrm>
        </p:grpSpPr>
        <p:sp>
          <p:nvSpPr>
            <p:cNvPr id="15" name="Rounded Rectangle 14"/>
            <p:cNvSpPr/>
            <p:nvPr/>
          </p:nvSpPr>
          <p:spPr>
            <a:xfrm>
              <a:off x="3744683" y="841828"/>
              <a:ext cx="2438402" cy="362857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80575" y="841828"/>
              <a:ext cx="2438402" cy="362857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458682" y="1632856"/>
              <a:ext cx="1284517" cy="1255487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58682" y="3135084"/>
              <a:ext cx="1284517" cy="1255487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05927" y="4498521"/>
            <a:ext cx="2967575" cy="2359479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556000" cy="1480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8943" y="165153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treatments: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428" y="576866"/>
            <a:ext cx="297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 of Dividend is default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28" y="988579"/>
            <a:ext cx="296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 of Payment is default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556000" cy="148045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05927" y="4498521"/>
            <a:ext cx="2967575" cy="2359479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556000" cy="1480457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95459" y="901522"/>
            <a:ext cx="236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standard scenario)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580327" y="1493949"/>
            <a:ext cx="1249250" cy="14810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480575" y="841828"/>
            <a:ext cx="2438402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458682" y="1632856"/>
            <a:ext cx="1284517" cy="12554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744683" y="841828"/>
            <a:ext cx="2438402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58682" y="3135084"/>
            <a:ext cx="1284517" cy="12554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773711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743369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374739" y="3156857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405137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609975" y="2557003"/>
            <a:ext cx="2698976" cy="2442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345867" y="2557003"/>
            <a:ext cx="2698976" cy="2442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345867" y="2288497"/>
            <a:ext cx="2698976" cy="2442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6345867" y="3776185"/>
            <a:ext cx="2698976" cy="2442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hlinkClick r:id="" action="ppaction://hlinkshowjump?jump=nextslide"/>
          </p:cNvPr>
          <p:cNvSpPr/>
          <p:nvPr/>
        </p:nvSpPr>
        <p:spPr>
          <a:xfrm>
            <a:off x="3947666" y="5372097"/>
            <a:ext cx="119510" cy="11907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8"/>
          <p:cNvGrpSpPr/>
          <p:nvPr/>
        </p:nvGrpSpPr>
        <p:grpSpPr>
          <a:xfrm>
            <a:off x="5580744" y="1930400"/>
            <a:ext cx="3454396" cy="1865059"/>
            <a:chOff x="5580744" y="1944914"/>
            <a:chExt cx="3454396" cy="1865059"/>
          </a:xfrm>
        </p:grpSpPr>
        <p:sp>
          <p:nvSpPr>
            <p:cNvPr id="30" name="Rounded Rectangle 29"/>
            <p:cNvSpPr/>
            <p:nvPr/>
          </p:nvSpPr>
          <p:spPr>
            <a:xfrm>
              <a:off x="8323939" y="1944914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80744" y="3447116"/>
              <a:ext cx="711201" cy="362857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580327" y="1493949"/>
            <a:ext cx="1249250" cy="14810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5406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0" grpId="1" animBg="1"/>
      <p:bldP spid="11" grpId="1" animBg="1"/>
      <p:bldP spid="12" grpId="1" animBg="1"/>
      <p:bldP spid="13" grpId="1" animBg="1"/>
      <p:bldP spid="13" grpId="2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133822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hlinkClick r:id="" action="ppaction://hlinkshowjump?jump=previousslide"/>
          </p:cNvPr>
          <p:cNvSpPr/>
          <p:nvPr/>
        </p:nvSpPr>
        <p:spPr>
          <a:xfrm>
            <a:off x="3213156" y="5372097"/>
            <a:ext cx="119510" cy="11907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hlinkClick r:id="" action="ppaction://hlinkshowjump?jump=nextslide"/>
          </p:cNvPr>
          <p:cNvSpPr/>
          <p:nvPr/>
        </p:nvSpPr>
        <p:spPr>
          <a:xfrm>
            <a:off x="1243076" y="6106200"/>
            <a:ext cx="119510" cy="11907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749866" y="165462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019545" y="3148579"/>
            <a:ext cx="478975" cy="36285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hlinkClick r:id="" action="ppaction://hlinkshowjump?jump=previousslide"/>
          </p:cNvPr>
          <p:cNvSpPr/>
          <p:nvPr/>
        </p:nvSpPr>
        <p:spPr>
          <a:xfrm>
            <a:off x="1963893" y="5938773"/>
            <a:ext cx="119510" cy="11907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480575" y="841828"/>
            <a:ext cx="2438402" cy="36285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458682" y="1632856"/>
            <a:ext cx="1284517" cy="125548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744683" y="841828"/>
            <a:ext cx="2438402" cy="36285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458682" y="3135084"/>
            <a:ext cx="1284517" cy="125548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609975" y="2557003"/>
            <a:ext cx="2698976" cy="2442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345867" y="2557003"/>
            <a:ext cx="2698976" cy="2442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345867" y="3790699"/>
            <a:ext cx="2698976" cy="2442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609975" y="3790699"/>
            <a:ext cx="2698976" cy="2442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09975" y="4059233"/>
            <a:ext cx="2698976" cy="24425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483075" y="829338"/>
            <a:ext cx="2438402" cy="60971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468938" y="3764619"/>
            <a:ext cx="478975" cy="25359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468938" y="2294281"/>
            <a:ext cx="478975" cy="25359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889" y="2871989"/>
            <a:ext cx="754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To make the experiment somewhat simpler, we first asked their rules over the</a:t>
            </a:r>
          </a:p>
          <a:p>
            <a:pPr algn="ctr"/>
            <a:r>
              <a:rPr lang="en-GB" dirty="0"/>
              <a:t>Four simple scenarios.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900" b="1" dirty="0"/>
              <a:t>Liberal Egalitarianism </a:t>
            </a:r>
            <a:r>
              <a:rPr lang="en-GB" sz="1900" dirty="0"/>
              <a:t>appears to provide a solution to the choice of the distribution rules that society should apply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i="1" dirty="0"/>
              <a:t>respecting the decisions of individuals, yet treating equally individuals who are subject to different levels of luck</a:t>
            </a:r>
            <a:r>
              <a:rPr lang="en-GB" sz="1900" dirty="0"/>
              <a:t>. 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This implies compensating individuals for bad luck, but not compensating them for choosing not to provide effort. 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In terms of the distribution of the social dividend, this implies a dividend rule that provides </a:t>
            </a:r>
            <a:r>
              <a:rPr lang="en-GB" sz="1900" i="1" dirty="0"/>
              <a:t>Equal Payments for Equal Effort</a:t>
            </a:r>
            <a:r>
              <a:rPr lang="en-GB" sz="1900" dirty="0"/>
              <a:t> (thus compensating for bad luck) and </a:t>
            </a:r>
            <a:r>
              <a:rPr lang="en-GB" sz="1900" i="1" dirty="0"/>
              <a:t>Equal Dividends for Equal Luck</a:t>
            </a:r>
            <a:r>
              <a:rPr lang="en-GB" sz="1900" dirty="0"/>
              <a:t> (thus </a:t>
            </a:r>
            <a:r>
              <a:rPr lang="en-GB" sz="1900" i="1" dirty="0"/>
              <a:t>not </a:t>
            </a:r>
            <a:r>
              <a:rPr lang="en-GB" sz="1900" dirty="0"/>
              <a:t>compensating for lack of effort). </a:t>
            </a:r>
          </a:p>
          <a:p>
            <a:pPr>
              <a:buNone/>
            </a:pPr>
            <a:endParaRPr lang="en-GB" sz="1900" dirty="0"/>
          </a:p>
          <a:p>
            <a:pPr>
              <a:buNone/>
            </a:pPr>
            <a:r>
              <a:rPr lang="en-GB" sz="1900" dirty="0"/>
              <a:t>But first let me give some examples.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953" y="1440918"/>
            <a:ext cx="746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member makes a choice of dividend rule(s) for each of the five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937" y="748048"/>
            <a:ext cx="203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each society: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953" y="2067786"/>
            <a:ext cx="609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of the five scenarios is randomly selected for the play-out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953" y="2694653"/>
            <a:ext cx="365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members are then informed of: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4795" y="3180071"/>
            <a:ext cx="375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scenario selected for that society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4795" y="3682094"/>
            <a:ext cx="696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dividend rule(s) for that scenario as chosen by the selected dictator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4795" y="4148322"/>
            <a:ext cx="48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income values for Bad/Stay and Good/Leave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0953" y="4928063"/>
            <a:ext cx="650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members then individually play out that scenario, to finish Part 1.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085" y="1183341"/>
            <a:ext cx="679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as above, except that each society initially comprises </a:t>
            </a:r>
            <a:r>
              <a:rPr lang="en-GB" i="1" dirty="0"/>
              <a:t>five</a:t>
            </a:r>
            <a:r>
              <a:rPr lang="en-GB" dirty="0"/>
              <a:t> members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937" y="593501"/>
            <a:ext cx="331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i="1" dirty="0"/>
              <a:t>external dictator </a:t>
            </a:r>
            <a:r>
              <a:rPr lang="en-GB" dirty="0"/>
              <a:t>treatment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0085" y="1771572"/>
            <a:ext cx="545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selected dictator does not participate in the play-out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0085" y="2359803"/>
            <a:ext cx="650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 or she Leaves at the end of Part 1, with a fixed payment of £20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937" y="3425022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2×2 treatment structure: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6883" y="4095861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6883" y="4639636"/>
            <a:ext cx="409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Payments default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6883" y="5183411"/>
            <a:ext cx="414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Equal Dividends default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6883" y="5727186"/>
            <a:ext cx="410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Equal Payments default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676" y="40514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3993" y="46233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3993" y="51834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59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5676" y="5727186"/>
            <a:ext cx="8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7268" y="518008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(don’t ask)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70562" y="6215865"/>
            <a:ext cx="596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had two different default treatments to see if there </a:t>
            </a:r>
            <a:r>
              <a:rPr lang="en-GB"/>
              <a:t>is any </a:t>
            </a:r>
            <a:r>
              <a:rPr lang="en-GB" dirty="0"/>
              <a:t>kind of ‘status quo</a:t>
            </a:r>
            <a:r>
              <a:rPr lang="en-GB"/>
              <a:t>’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10" grpId="0"/>
      <p:bldP spid="12" grpId="0"/>
      <p:bldP spid="13" grpId="0"/>
      <p:bldP spid="14" grpId="0"/>
      <p:bldP spid="15" grpId="0"/>
      <p:bldP spid="16" grpId="0"/>
      <p:bldP spid="24" grpId="0"/>
      <p:bldP spid="25" grpId="0"/>
      <p:bldP spid="26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8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076337" y="2511381"/>
            <a:ext cx="2138516" cy="249247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71"/>
          <p:cNvGrpSpPr/>
          <p:nvPr/>
        </p:nvGrpSpPr>
        <p:grpSpPr>
          <a:xfrm>
            <a:off x="4043966" y="3683362"/>
            <a:ext cx="1970468" cy="1234225"/>
            <a:chOff x="4043966" y="3683362"/>
            <a:chExt cx="1970468" cy="1234225"/>
          </a:xfrm>
        </p:grpSpPr>
        <p:sp>
          <p:nvSpPr>
            <p:cNvPr id="81" name="Rounded Rectangle 80"/>
            <p:cNvSpPr/>
            <p:nvPr/>
          </p:nvSpPr>
          <p:spPr>
            <a:xfrm>
              <a:off x="4043966" y="3683362"/>
              <a:ext cx="1970468" cy="25757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43966" y="4660010"/>
              <a:ext cx="1970468" cy="25757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84"/>
          <p:cNvGrpSpPr/>
          <p:nvPr/>
        </p:nvGrpSpPr>
        <p:grpSpPr>
          <a:xfrm>
            <a:off x="3861064" y="529600"/>
            <a:ext cx="2298700" cy="2073275"/>
            <a:chOff x="3861064" y="529600"/>
            <a:chExt cx="2298700" cy="20732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1064" y="529600"/>
              <a:ext cx="229870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5102942" y="140110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0.63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20000" y="544294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43094" y="558144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Scenario 1a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9" grpId="0" animBg="1"/>
      <p:bldP spid="49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64" y="529600"/>
            <a:ext cx="22987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11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6128216" y="3681214"/>
            <a:ext cx="1970468" cy="1234225"/>
            <a:chOff x="6128216" y="3681214"/>
            <a:chExt cx="1970468" cy="1234225"/>
          </a:xfrm>
        </p:grpSpPr>
        <p:sp>
          <p:nvSpPr>
            <p:cNvPr id="104" name="Rounded Rectangle 103"/>
            <p:cNvSpPr/>
            <p:nvPr/>
          </p:nvSpPr>
          <p:spPr>
            <a:xfrm>
              <a:off x="6128216" y="3681214"/>
              <a:ext cx="1970468" cy="25757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128216" y="4657862"/>
              <a:ext cx="1970468" cy="25757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20000" y="544294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143094" y="5581441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Scenario 1b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923128" y="2566224"/>
            <a:ext cx="2138516" cy="249247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5945672" y="529200"/>
            <a:ext cx="2298700" cy="2066925"/>
            <a:chOff x="5945672" y="535950"/>
            <a:chExt cx="2298700" cy="20669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5672" y="53595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TextBox 62"/>
            <p:cNvSpPr txBox="1"/>
            <p:nvPr/>
          </p:nvSpPr>
          <p:spPr>
            <a:xfrm>
              <a:off x="7241457" y="140110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0.57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102942" y="14011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11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grpSp>
        <p:nvGrpSpPr>
          <p:cNvPr id="13" name="Group 75"/>
          <p:cNvGrpSpPr/>
          <p:nvPr/>
        </p:nvGrpSpPr>
        <p:grpSpPr>
          <a:xfrm>
            <a:off x="5945672" y="529600"/>
            <a:ext cx="2298700" cy="2066925"/>
            <a:chOff x="5945672" y="447459"/>
            <a:chExt cx="2298700" cy="2066925"/>
          </a:xfrm>
          <a:effectLst/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5672" y="447459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7241457" y="131261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0.57</a:t>
              </a:r>
            </a:p>
          </p:txBody>
        </p:sp>
      </p:grpSp>
      <p:grpSp>
        <p:nvGrpSpPr>
          <p:cNvPr id="14" name="Group 74"/>
          <p:cNvGrpSpPr/>
          <p:nvPr/>
        </p:nvGrpSpPr>
        <p:grpSpPr>
          <a:xfrm>
            <a:off x="3861064" y="529600"/>
            <a:ext cx="2298700" cy="2073275"/>
            <a:chOff x="3861064" y="529600"/>
            <a:chExt cx="2298700" cy="2073275"/>
          </a:xfrm>
          <a:effectLst/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1064" y="529600"/>
              <a:ext cx="229870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TextBox 71"/>
            <p:cNvSpPr txBox="1"/>
            <p:nvPr/>
          </p:nvSpPr>
          <p:spPr>
            <a:xfrm>
              <a:off x="5102942" y="140110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0.63</a:t>
              </a:r>
            </a:p>
          </p:txBody>
        </p:sp>
      </p:grp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6184491" y="139127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0.45</a:t>
            </a:r>
          </a:p>
        </p:txBody>
      </p:sp>
      <p:grpSp>
        <p:nvGrpSpPr>
          <p:cNvPr id="16" name="Group 98"/>
          <p:cNvGrpSpPr/>
          <p:nvPr/>
        </p:nvGrpSpPr>
        <p:grpSpPr>
          <a:xfrm>
            <a:off x="5609310" y="1887801"/>
            <a:ext cx="541302" cy="444147"/>
            <a:chOff x="5609310" y="1887801"/>
            <a:chExt cx="541302" cy="444147"/>
          </a:xfrm>
        </p:grpSpPr>
        <p:sp>
          <p:nvSpPr>
            <p:cNvPr id="83" name="TextBox 82"/>
            <p:cNvSpPr txBox="1"/>
            <p:nvPr/>
          </p:nvSpPr>
          <p:spPr>
            <a:xfrm>
              <a:off x="5619136" y="1887801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0.18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09310" y="2054949"/>
              <a:ext cx="541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Leave</a:t>
              </a:r>
            </a:p>
          </p:txBody>
        </p:sp>
      </p:grpSp>
      <p:grpSp>
        <p:nvGrpSpPr>
          <p:cNvPr id="17" name="Group 97"/>
          <p:cNvGrpSpPr/>
          <p:nvPr/>
        </p:nvGrpSpPr>
        <p:grpSpPr>
          <a:xfrm>
            <a:off x="5555226" y="791502"/>
            <a:ext cx="526106" cy="439234"/>
            <a:chOff x="5555226" y="791502"/>
            <a:chExt cx="526106" cy="439234"/>
          </a:xfrm>
        </p:grpSpPr>
        <p:sp>
          <p:nvSpPr>
            <p:cNvPr id="82" name="TextBox 81"/>
            <p:cNvSpPr txBox="1"/>
            <p:nvPr/>
          </p:nvSpPr>
          <p:spPr>
            <a:xfrm>
              <a:off x="5555226" y="79150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28976" y="953737"/>
              <a:ext cx="444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Stay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240594" y="1420766"/>
            <a:ext cx="526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20000" y="5442942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43094" y="5581441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both Scenarios 1a and 1b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8" grpId="0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10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grpSp>
        <p:nvGrpSpPr>
          <p:cNvPr id="11" name="Group 73"/>
          <p:cNvGrpSpPr/>
          <p:nvPr/>
        </p:nvGrpSpPr>
        <p:grpSpPr>
          <a:xfrm>
            <a:off x="4041818" y="3447244"/>
            <a:ext cx="4054718" cy="259725"/>
            <a:chOff x="4041818" y="3447244"/>
            <a:chExt cx="4054718" cy="259725"/>
          </a:xfrm>
        </p:grpSpPr>
        <p:sp>
          <p:nvSpPr>
            <p:cNvPr id="106" name="Rounded Rectangle 105"/>
            <p:cNvSpPr/>
            <p:nvPr/>
          </p:nvSpPr>
          <p:spPr>
            <a:xfrm>
              <a:off x="4041818" y="3449392"/>
              <a:ext cx="1970468" cy="25757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6126068" y="3447244"/>
              <a:ext cx="1970468" cy="25757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709370" y="3945150"/>
            <a:ext cx="5486399" cy="10840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71"/>
          <p:cNvGrpSpPr/>
          <p:nvPr/>
        </p:nvGrpSpPr>
        <p:grpSpPr>
          <a:xfrm>
            <a:off x="445257" y="1956153"/>
            <a:ext cx="2298700" cy="2073275"/>
            <a:chOff x="445257" y="1956153"/>
            <a:chExt cx="2298700" cy="207327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257" y="1956153"/>
              <a:ext cx="229870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1288026" y="308733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0.68</a:t>
              </a:r>
            </a:p>
          </p:txBody>
        </p:sp>
      </p:grp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5240594" y="791502"/>
            <a:ext cx="1537329" cy="1540446"/>
            <a:chOff x="5240594" y="791502"/>
            <a:chExt cx="1537329" cy="1540446"/>
          </a:xfrm>
        </p:grpSpPr>
        <p:sp>
          <p:nvSpPr>
            <p:cNvPr id="57" name="TextBox 56"/>
            <p:cNvSpPr txBox="1"/>
            <p:nvPr/>
          </p:nvSpPr>
          <p:spPr>
            <a:xfrm>
              <a:off x="6184491" y="13912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0.45</a:t>
              </a:r>
            </a:p>
          </p:txBody>
        </p:sp>
        <p:grpSp>
          <p:nvGrpSpPr>
            <p:cNvPr id="66" name="Group 40"/>
            <p:cNvGrpSpPr/>
            <p:nvPr/>
          </p:nvGrpSpPr>
          <p:grpSpPr>
            <a:xfrm>
              <a:off x="5609310" y="1887801"/>
              <a:ext cx="541302" cy="444147"/>
              <a:chOff x="5609310" y="1887801"/>
              <a:chExt cx="541302" cy="44414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0.18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72" name="Group 48"/>
            <p:cNvGrpSpPr/>
            <p:nvPr/>
          </p:nvGrpSpPr>
          <p:grpSpPr>
            <a:xfrm>
              <a:off x="5555226" y="791502"/>
              <a:ext cx="526106" cy="439234"/>
              <a:chOff x="5555226" y="791502"/>
              <a:chExt cx="526106" cy="439234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240594" y="1420766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520000" y="5442942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43094" y="558144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Scenario 2a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3" grpId="0"/>
      <p:bldP spid="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57" y="1956153"/>
            <a:ext cx="22987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11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041818" y="4438640"/>
            <a:ext cx="4054718" cy="259725"/>
            <a:chOff x="4041818" y="4423892"/>
            <a:chExt cx="4054718" cy="259725"/>
          </a:xfrm>
        </p:grpSpPr>
        <p:sp>
          <p:nvSpPr>
            <p:cNvPr id="107" name="Rounded Rectangle 106"/>
            <p:cNvSpPr/>
            <p:nvPr/>
          </p:nvSpPr>
          <p:spPr>
            <a:xfrm>
              <a:off x="4041818" y="4426040"/>
              <a:ext cx="1970468" cy="25757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126068" y="4423892"/>
              <a:ext cx="1970468" cy="257577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852928" y="2839050"/>
            <a:ext cx="5486399" cy="10840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1288026" y="30873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0.68</a:t>
            </a:r>
          </a:p>
        </p:txBody>
      </p:sp>
      <p:grpSp>
        <p:nvGrpSpPr>
          <p:cNvPr id="13" name="Group 74"/>
          <p:cNvGrpSpPr/>
          <p:nvPr/>
        </p:nvGrpSpPr>
        <p:grpSpPr>
          <a:xfrm>
            <a:off x="445257" y="3899828"/>
            <a:ext cx="2292350" cy="2073275"/>
            <a:chOff x="445257" y="3899828"/>
            <a:chExt cx="2292350" cy="207327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3899828"/>
              <a:ext cx="229235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1288026" y="5024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0.62</a:t>
              </a:r>
            </a:p>
          </p:txBody>
        </p:sp>
      </p:grp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Group 56"/>
          <p:cNvGrpSpPr/>
          <p:nvPr/>
        </p:nvGrpSpPr>
        <p:grpSpPr>
          <a:xfrm>
            <a:off x="5240594" y="791502"/>
            <a:ext cx="1537329" cy="1540446"/>
            <a:chOff x="5240594" y="791502"/>
            <a:chExt cx="1537329" cy="1540446"/>
          </a:xfrm>
        </p:grpSpPr>
        <p:sp>
          <p:nvSpPr>
            <p:cNvPr id="62" name="TextBox 61"/>
            <p:cNvSpPr txBox="1"/>
            <p:nvPr/>
          </p:nvSpPr>
          <p:spPr>
            <a:xfrm>
              <a:off x="6184491" y="13912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0.45</a:t>
              </a:r>
            </a:p>
          </p:txBody>
        </p:sp>
        <p:grpSp>
          <p:nvGrpSpPr>
            <p:cNvPr id="66" name="Group 40"/>
            <p:cNvGrpSpPr/>
            <p:nvPr/>
          </p:nvGrpSpPr>
          <p:grpSpPr>
            <a:xfrm>
              <a:off x="5609310" y="1887801"/>
              <a:ext cx="541302" cy="444147"/>
              <a:chOff x="5609310" y="1887801"/>
              <a:chExt cx="541302" cy="444147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0.18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75" name="Group 48"/>
            <p:cNvGrpSpPr/>
            <p:nvPr/>
          </p:nvGrpSpPr>
          <p:grpSpPr>
            <a:xfrm>
              <a:off x="5555226" y="791502"/>
              <a:ext cx="526106" cy="439234"/>
              <a:chOff x="5555226" y="791502"/>
              <a:chExt cx="526106" cy="439234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240594" y="1420766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20000" y="5442942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43094" y="5581441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Scenario 2b</a:t>
            </a: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2607212" y="2539198"/>
            <a:ext cx="5526088" cy="2417921"/>
            <a:chOff x="1654175" y="2114194"/>
            <a:chExt cx="5526088" cy="2417921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5133975" y="3516313"/>
              <a:ext cx="2046288" cy="976312"/>
              <a:chOff x="5133975" y="3516313"/>
              <a:chExt cx="2046288" cy="9763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133975" y="35861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18113" y="35163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Good/Stay</a:t>
                </a:r>
              </a:p>
            </p:txBody>
          </p:sp>
          <p:sp>
            <p:nvSpPr>
              <p:cNvPr id="35924" name="TextBox 230"/>
              <p:cNvSpPr txBox="1">
                <a:spLocks noChangeArrowheads="1"/>
              </p:cNvSpPr>
              <p:nvPr/>
            </p:nvSpPr>
            <p:spPr bwMode="auto">
              <a:xfrm>
                <a:off x="5184775" y="37841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5" name="TextBox 231"/>
              <p:cNvSpPr txBox="1">
                <a:spLocks noChangeArrowheads="1"/>
              </p:cNvSpPr>
              <p:nvPr/>
            </p:nvSpPr>
            <p:spPr bwMode="auto">
              <a:xfrm>
                <a:off x="6500814" y="37841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10.0</a:t>
                </a:r>
              </a:p>
            </p:txBody>
          </p:sp>
        </p:grp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5184775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5184775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48000" y="2525713"/>
              <a:ext cx="2046288" cy="976312"/>
              <a:chOff x="3048000" y="2525713"/>
              <a:chExt cx="2046288" cy="9763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048000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138" y="2525713"/>
                <a:ext cx="695325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Bad/Leave</a:t>
                </a:r>
              </a:p>
            </p:txBody>
          </p:sp>
          <p:sp>
            <p:nvSpPr>
              <p:cNvPr id="35920" name="TextBox 296"/>
              <p:cNvSpPr txBox="1">
                <a:spLocks noChangeArrowheads="1"/>
              </p:cNvSpPr>
              <p:nvPr/>
            </p:nvSpPr>
            <p:spPr bwMode="auto">
              <a:xfrm>
                <a:off x="3098800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  <p:sp>
            <p:nvSpPr>
              <p:cNvPr id="35921" name="TextBox 297"/>
              <p:cNvSpPr txBox="1">
                <a:spLocks noChangeArrowheads="1"/>
              </p:cNvSpPr>
              <p:nvPr/>
            </p:nvSpPr>
            <p:spPr bwMode="auto">
              <a:xfrm>
                <a:off x="4414839" y="2793540"/>
                <a:ext cx="63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0.0</a:t>
                </a:r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3098800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36" name="TextBox 30"/>
            <p:cNvSpPr txBox="1">
              <a:spLocks noChangeArrowheads="1"/>
            </p:cNvSpPr>
            <p:nvPr/>
          </p:nvSpPr>
          <p:spPr bwMode="auto">
            <a:xfrm>
              <a:off x="3098800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402138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5" name="Group 218"/>
            <p:cNvGrpSpPr>
              <a:grpSpLocks/>
            </p:cNvGrpSpPr>
            <p:nvPr/>
          </p:nvGrpSpPr>
          <p:grpSpPr bwMode="auto">
            <a:xfrm>
              <a:off x="5133975" y="2525713"/>
              <a:ext cx="2046288" cy="976312"/>
              <a:chOff x="5133975" y="2525713"/>
              <a:chExt cx="2046288" cy="976312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133975" y="2595563"/>
                <a:ext cx="2046288" cy="906462"/>
              </a:xfrm>
              <a:prstGeom prst="roundRect">
                <a:avLst>
                  <a:gd name="adj" fmla="val 4091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8113" y="2525713"/>
                <a:ext cx="601662" cy="1539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36000" tIns="0" rIns="36000" bIns="0">
                <a:spAutoFit/>
              </a:bodyPr>
              <a:lstStyle/>
              <a:p>
                <a:pPr>
                  <a:defRPr/>
                </a:pPr>
                <a:r>
                  <a:rPr lang="en-GB" sz="1000" dirty="0">
                    <a:latin typeface="Arial" pitchFamily="34" charset="0"/>
                    <a:cs typeface="Arial" pitchFamily="34" charset="0"/>
                  </a:rPr>
                  <a:t>Bad/Stay</a:t>
                </a:r>
              </a:p>
            </p:txBody>
          </p:sp>
          <p:sp>
            <p:nvSpPr>
              <p:cNvPr id="35916" name="TextBox 252"/>
              <p:cNvSpPr txBox="1">
                <a:spLocks noChangeArrowheads="1"/>
              </p:cNvSpPr>
              <p:nvPr/>
            </p:nvSpPr>
            <p:spPr bwMode="auto">
              <a:xfrm>
                <a:off x="5184775" y="2793540"/>
                <a:ext cx="72500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3">
                        <a:lumMod val="50000"/>
                      </a:schemeClr>
                    </a:solidFill>
                    <a:cs typeface="Arial" pitchFamily="34" charset="0"/>
                  </a:rPr>
                  <a:t>Income</a:t>
                </a:r>
              </a:p>
            </p:txBody>
          </p:sp>
        </p:grpSp>
        <p:grpSp>
          <p:nvGrpSpPr>
            <p:cNvPr id="6" name="Group 269"/>
            <p:cNvGrpSpPr>
              <a:grpSpLocks/>
            </p:cNvGrpSpPr>
            <p:nvPr/>
          </p:nvGrpSpPr>
          <p:grpSpPr bwMode="auto">
            <a:xfrm>
              <a:off x="3048000" y="3516313"/>
              <a:ext cx="2046288" cy="976312"/>
              <a:chOff x="3048000" y="3516313"/>
              <a:chExt cx="2046288" cy="976312"/>
            </a:xfrm>
          </p:grpSpPr>
          <p:grpSp>
            <p:nvGrpSpPr>
              <p:cNvPr id="11" name="Group 219"/>
              <p:cNvGrpSpPr>
                <a:grpSpLocks/>
              </p:cNvGrpSpPr>
              <p:nvPr/>
            </p:nvGrpSpPr>
            <p:grpSpPr bwMode="auto">
              <a:xfrm>
                <a:off x="3048000" y="3516313"/>
                <a:ext cx="2046288" cy="976312"/>
                <a:chOff x="3048000" y="3516313"/>
                <a:chExt cx="2046288" cy="976312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3048000" y="3586163"/>
                  <a:ext cx="2046288" cy="906462"/>
                </a:xfrm>
                <a:prstGeom prst="roundRect">
                  <a:avLst>
                    <a:gd name="adj" fmla="val 4091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cs typeface="Arial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132138" y="3516313"/>
                  <a:ext cx="782637" cy="1539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36000" tIns="0" rIns="3600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000" dirty="0">
                      <a:latin typeface="Arial" pitchFamily="34" charset="0"/>
                      <a:cs typeface="Arial" pitchFamily="34" charset="0"/>
                    </a:rPr>
                    <a:t>Good/Leave</a:t>
                  </a:r>
                </a:p>
              </p:txBody>
            </p:sp>
            <p:sp>
              <p:nvSpPr>
                <p:cNvPr id="35912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098800" y="3784140"/>
                  <a:ext cx="72500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3">
                          <a:lumMod val="50000"/>
                        </a:schemeClr>
                      </a:solidFill>
                      <a:cs typeface="Arial" pitchFamily="34" charset="0"/>
                    </a:rPr>
                    <a:t>Income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3752850" y="3630613"/>
                <a:ext cx="1171575" cy="247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4" name="TextBox 30"/>
            <p:cNvSpPr txBox="1">
              <a:spLocks noChangeArrowheads="1"/>
            </p:cNvSpPr>
            <p:nvPr/>
          </p:nvSpPr>
          <p:spPr bwMode="auto">
            <a:xfrm>
              <a:off x="3098800" y="40036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5" name="TextBox 30"/>
            <p:cNvSpPr txBox="1">
              <a:spLocks noChangeArrowheads="1"/>
            </p:cNvSpPr>
            <p:nvPr/>
          </p:nvSpPr>
          <p:spPr bwMode="auto">
            <a:xfrm>
              <a:off x="3098800" y="42243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68" name="TextBox 30"/>
            <p:cNvSpPr txBox="1">
              <a:spLocks noChangeArrowheads="1"/>
            </p:cNvSpPr>
            <p:nvPr/>
          </p:nvSpPr>
          <p:spPr bwMode="auto">
            <a:xfrm>
              <a:off x="5184775" y="3013075"/>
              <a:ext cx="833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Dividend</a:t>
              </a: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184775" y="3233738"/>
              <a:ext cx="8250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C00000"/>
                  </a:solidFill>
                  <a:cs typeface="Arial" pitchFamily="34" charset="0"/>
                </a:rPr>
                <a:t>Payment</a:t>
              </a:r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6488113" y="3011488"/>
              <a:ext cx="647700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3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1808163" y="2919056"/>
              <a:ext cx="11461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Bad Luck</a:t>
              </a:r>
            </a:p>
          </p:txBody>
        </p:sp>
        <p:sp>
          <p:nvSpPr>
            <p:cNvPr id="93" name="TextBox 22"/>
            <p:cNvSpPr txBox="1">
              <a:spLocks noChangeArrowheads="1"/>
            </p:cNvSpPr>
            <p:nvPr/>
          </p:nvSpPr>
          <p:spPr bwMode="auto">
            <a:xfrm>
              <a:off x="1654175" y="3904894"/>
              <a:ext cx="130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Good Luck</a:t>
              </a:r>
            </a:p>
          </p:txBody>
        </p: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079750" y="2114194"/>
              <a:ext cx="208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Leave after Part 1 </a:t>
              </a:r>
            </a:p>
          </p:txBody>
        </p:sp>
        <p:sp>
          <p:nvSpPr>
            <p:cNvPr id="96" name="TextBox 24"/>
            <p:cNvSpPr txBox="1">
              <a:spLocks noChangeArrowheads="1"/>
            </p:cNvSpPr>
            <p:nvPr/>
          </p:nvSpPr>
          <p:spPr bwMode="auto">
            <a:xfrm>
              <a:off x="5310188" y="2114194"/>
              <a:ext cx="1658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/>
                <a:t>Stay for Part 2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445257" y="1956153"/>
            <a:ext cx="2298700" cy="2073275"/>
            <a:chOff x="445257" y="1956153"/>
            <a:chExt cx="2298700" cy="2073275"/>
          </a:xfrm>
          <a:effectLst/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257" y="1956153"/>
              <a:ext cx="229870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TextBox 66"/>
            <p:cNvSpPr txBox="1"/>
            <p:nvPr/>
          </p:nvSpPr>
          <p:spPr>
            <a:xfrm>
              <a:off x="1288026" y="308733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0.68</a:t>
              </a:r>
            </a:p>
          </p:txBody>
        </p:sp>
      </p:grpSp>
      <p:grpSp>
        <p:nvGrpSpPr>
          <p:cNvPr id="15" name="Group 65"/>
          <p:cNvGrpSpPr/>
          <p:nvPr/>
        </p:nvGrpSpPr>
        <p:grpSpPr>
          <a:xfrm>
            <a:off x="445257" y="3899828"/>
            <a:ext cx="2292350" cy="2073275"/>
            <a:chOff x="445257" y="3899828"/>
            <a:chExt cx="2292350" cy="2073275"/>
          </a:xfrm>
          <a:effectLst/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3899828"/>
              <a:ext cx="229235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1288026" y="5024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0.62</a:t>
              </a:r>
            </a:p>
          </p:txBody>
        </p:sp>
      </p:grp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57" y="2931166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96"/>
          <p:cNvGrpSpPr/>
          <p:nvPr/>
        </p:nvGrpSpPr>
        <p:grpSpPr>
          <a:xfrm>
            <a:off x="1740319" y="3426550"/>
            <a:ext cx="737702" cy="439236"/>
            <a:chOff x="1740319" y="3426550"/>
            <a:chExt cx="737702" cy="439236"/>
          </a:xfrm>
        </p:grpSpPr>
        <p:sp>
          <p:nvSpPr>
            <p:cNvPr id="86" name="TextBox 85"/>
            <p:cNvSpPr txBox="1"/>
            <p:nvPr/>
          </p:nvSpPr>
          <p:spPr>
            <a:xfrm>
              <a:off x="1828800" y="3426550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40319" y="3588787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Bad Luck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292946" y="40897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0.52</a:t>
            </a:r>
          </a:p>
        </p:txBody>
      </p:sp>
      <p:grpSp>
        <p:nvGrpSpPr>
          <p:cNvPr id="19" name="Group 99"/>
          <p:cNvGrpSpPr/>
          <p:nvPr/>
        </p:nvGrpSpPr>
        <p:grpSpPr>
          <a:xfrm>
            <a:off x="648929" y="3500290"/>
            <a:ext cx="841897" cy="439236"/>
            <a:chOff x="648929" y="3500290"/>
            <a:chExt cx="841897" cy="439236"/>
          </a:xfrm>
        </p:grpSpPr>
        <p:sp>
          <p:nvSpPr>
            <p:cNvPr id="90" name="TextBox 89"/>
            <p:cNvSpPr txBox="1"/>
            <p:nvPr/>
          </p:nvSpPr>
          <p:spPr>
            <a:xfrm>
              <a:off x="722662" y="3500290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8929" y="3662527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Good Luck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229032" y="3254485"/>
            <a:ext cx="526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0.22</a:t>
            </a:r>
          </a:p>
        </p:txBody>
      </p: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" name="Group 75"/>
          <p:cNvGrpSpPr/>
          <p:nvPr/>
        </p:nvGrpSpPr>
        <p:grpSpPr>
          <a:xfrm>
            <a:off x="5240594" y="791502"/>
            <a:ext cx="1537329" cy="1540446"/>
            <a:chOff x="5240594" y="791502"/>
            <a:chExt cx="1537329" cy="1540446"/>
          </a:xfrm>
        </p:grpSpPr>
        <p:sp>
          <p:nvSpPr>
            <p:cNvPr id="77" name="TextBox 76"/>
            <p:cNvSpPr txBox="1"/>
            <p:nvPr/>
          </p:nvSpPr>
          <p:spPr>
            <a:xfrm>
              <a:off x="6184491" y="13912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0.45</a:t>
              </a:r>
            </a:p>
          </p:txBody>
        </p:sp>
        <p:grpSp>
          <p:nvGrpSpPr>
            <p:cNvPr id="78" name="Group 40"/>
            <p:cNvGrpSpPr/>
            <p:nvPr/>
          </p:nvGrpSpPr>
          <p:grpSpPr>
            <a:xfrm>
              <a:off x="5609310" y="1887801"/>
              <a:ext cx="541302" cy="444147"/>
              <a:chOff x="5609310" y="1887801"/>
              <a:chExt cx="541302" cy="444147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0.18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79" name="Group 48"/>
            <p:cNvGrpSpPr/>
            <p:nvPr/>
          </p:nvGrpSpPr>
          <p:grpSpPr>
            <a:xfrm>
              <a:off x="5555226" y="791502"/>
              <a:ext cx="526106" cy="439234"/>
              <a:chOff x="5555226" y="791502"/>
              <a:chExt cx="526106" cy="439234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240594" y="1420766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20000" y="5442942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43094" y="5581441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both Scenarios 2a and 2b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4" grpId="0"/>
      <p:bldP spid="71" grpId="0"/>
      <p:bldP spid="72" grpId="0"/>
      <p:bldP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56" y="3480321"/>
            <a:ext cx="8565344" cy="2611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985" y="2506118"/>
            <a:ext cx="762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with Equal Payments everywhere (with a total social dividend </a:t>
            </a:r>
            <a:r>
              <a:rPr lang="en-GB" i="1" dirty="0"/>
              <a:t>X </a:t>
            </a:r>
            <a:r>
              <a:rPr lang="en-GB" dirty="0"/>
              <a:t>of zero). Just look at the left-hand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985" y="536802"/>
            <a:ext cx="7319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assume incomes are</a:t>
            </a:r>
          </a:p>
          <a:p>
            <a:endParaRPr lang="en-GB" dirty="0"/>
          </a:p>
          <a:p>
            <a:r>
              <a:rPr lang="en-GB" dirty="0"/>
              <a:t>0 with bad luck and no effort</a:t>
            </a:r>
          </a:p>
          <a:p>
            <a:r>
              <a:rPr lang="en-GB" dirty="0"/>
              <a:t>4 with good luck and no effort</a:t>
            </a:r>
          </a:p>
          <a:p>
            <a:r>
              <a:rPr lang="en-GB" dirty="0"/>
              <a:t>6 with bad luck and effort</a:t>
            </a:r>
          </a:p>
          <a:p>
            <a:r>
              <a:rPr lang="en-GB" dirty="0"/>
              <a:t>10 with good luck and effort</a:t>
            </a:r>
          </a:p>
        </p:txBody>
      </p:sp>
    </p:spTree>
    <p:extLst>
      <p:ext uri="{BB962C8B-B14F-4D97-AF65-F5344CB8AC3E}">
        <p14:creationId xmlns:p14="http://schemas.microsoft.com/office/powerpoint/2010/main" val="33511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57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368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57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945161" y="2800363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361" y="2800363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4313" y="529600"/>
            <a:ext cx="2298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75040" y="16469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0.20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163878" y="1007812"/>
            <a:ext cx="1312687" cy="1080245"/>
            <a:chOff x="3163878" y="1007812"/>
            <a:chExt cx="1312687" cy="1080245"/>
          </a:xfrm>
        </p:grpSpPr>
        <p:sp>
          <p:nvSpPr>
            <p:cNvPr id="50" name="TextBox 49"/>
            <p:cNvSpPr txBox="1"/>
            <p:nvPr/>
          </p:nvSpPr>
          <p:spPr>
            <a:xfrm>
              <a:off x="3950459" y="102747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27786" y="176489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3878" y="100781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40594" y="791502"/>
            <a:ext cx="1537329" cy="1540446"/>
            <a:chOff x="5240594" y="791502"/>
            <a:chExt cx="1537329" cy="1540446"/>
          </a:xfrm>
        </p:grpSpPr>
        <p:sp>
          <p:nvSpPr>
            <p:cNvPr id="37" name="TextBox 36"/>
            <p:cNvSpPr txBox="1"/>
            <p:nvPr/>
          </p:nvSpPr>
          <p:spPr>
            <a:xfrm>
              <a:off x="6184491" y="13912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0.45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609310" y="1887801"/>
              <a:ext cx="541302" cy="444147"/>
              <a:chOff x="5609310" y="1887801"/>
              <a:chExt cx="541302" cy="44414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0.18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555226" y="791502"/>
              <a:ext cx="526106" cy="439234"/>
              <a:chOff x="5555226" y="791502"/>
              <a:chExt cx="526106" cy="43923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240594" y="1420766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8929" y="852919"/>
            <a:ext cx="1829092" cy="1269002"/>
            <a:chOff x="648929" y="852919"/>
            <a:chExt cx="1829092" cy="1269002"/>
          </a:xfrm>
        </p:grpSpPr>
        <p:sp>
          <p:nvSpPr>
            <p:cNvPr id="30" name="TextBox 29"/>
            <p:cNvSpPr txBox="1"/>
            <p:nvPr/>
          </p:nvSpPr>
          <p:spPr>
            <a:xfrm>
              <a:off x="1292946" y="175258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0.52</a:t>
              </a:r>
            </a:p>
          </p:txBody>
        </p:sp>
        <p:grpSp>
          <p:nvGrpSpPr>
            <p:cNvPr id="6" name="Group 36"/>
            <p:cNvGrpSpPr/>
            <p:nvPr/>
          </p:nvGrpSpPr>
          <p:grpSpPr>
            <a:xfrm>
              <a:off x="1740319" y="1024984"/>
              <a:ext cx="737702" cy="439236"/>
              <a:chOff x="1740319" y="3426550"/>
              <a:chExt cx="737702" cy="43923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648929" y="1098724"/>
              <a:ext cx="841897" cy="439236"/>
              <a:chOff x="648929" y="3500290"/>
              <a:chExt cx="841897" cy="43923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2662" y="350029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8929" y="3662527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Luck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29032" y="852919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2674313" y="529600"/>
            <a:ext cx="2298700" cy="2066925"/>
            <a:chOff x="2674313" y="529600"/>
            <a:chExt cx="2298700" cy="20669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4313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3975040" y="164691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0459" y="102747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27786" y="176489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3878" y="100781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4903368" y="529600"/>
            <a:ext cx="2298700" cy="2066925"/>
            <a:chOff x="4903368" y="529600"/>
            <a:chExt cx="2298700" cy="2066925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368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6184491" y="13912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0.45</a:t>
              </a:r>
            </a:p>
          </p:txBody>
        </p:sp>
        <p:grpSp>
          <p:nvGrpSpPr>
            <p:cNvPr id="4" name="Group 40"/>
            <p:cNvGrpSpPr/>
            <p:nvPr/>
          </p:nvGrpSpPr>
          <p:grpSpPr>
            <a:xfrm>
              <a:off x="5609310" y="1887801"/>
              <a:ext cx="541302" cy="444147"/>
              <a:chOff x="5609310" y="1887801"/>
              <a:chExt cx="541302" cy="44414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0.18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5" name="Group 48"/>
            <p:cNvGrpSpPr/>
            <p:nvPr/>
          </p:nvGrpSpPr>
          <p:grpSpPr>
            <a:xfrm>
              <a:off x="5555226" y="791502"/>
              <a:ext cx="526106" cy="439234"/>
              <a:chOff x="5555226" y="791502"/>
              <a:chExt cx="526106" cy="43923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240594" y="1420766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0.25</a:t>
              </a: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445257" y="529600"/>
            <a:ext cx="2298700" cy="2066925"/>
            <a:chOff x="445257" y="2931166"/>
            <a:chExt cx="2298700" cy="206692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2931166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1292946" y="415415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0.52</a:t>
              </a:r>
            </a:p>
          </p:txBody>
        </p:sp>
        <p:grpSp>
          <p:nvGrpSpPr>
            <p:cNvPr id="7" name="Group 36"/>
            <p:cNvGrpSpPr/>
            <p:nvPr/>
          </p:nvGrpSpPr>
          <p:grpSpPr>
            <a:xfrm>
              <a:off x="1740319" y="3426550"/>
              <a:ext cx="737702" cy="439236"/>
              <a:chOff x="1740319" y="3426550"/>
              <a:chExt cx="737702" cy="43923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8" name="Group 40"/>
            <p:cNvGrpSpPr/>
            <p:nvPr/>
          </p:nvGrpSpPr>
          <p:grpSpPr>
            <a:xfrm>
              <a:off x="648929" y="3500290"/>
              <a:ext cx="841897" cy="439236"/>
              <a:chOff x="648929" y="3500290"/>
              <a:chExt cx="841897" cy="43923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22662" y="350029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8929" y="3662527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Luck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29032" y="325448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45161" y="5897525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361" y="5897525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0330" y="3168724"/>
            <a:ext cx="401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Payments default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674313" y="3486930"/>
            <a:ext cx="2298700" cy="2066925"/>
            <a:chOff x="5370461" y="3486930"/>
            <a:chExt cx="2298700" cy="2066925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0461" y="348693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6440134" y="482265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94443" y="397707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51527" y="411472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6623" y="466041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03368" y="3486930"/>
            <a:ext cx="2298700" cy="2066925"/>
            <a:chOff x="2907859" y="3486930"/>
            <a:chExt cx="2298700" cy="2066925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859" y="348693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4179154" y="437528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20508" y="4331038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3350565" y="4866529"/>
              <a:ext cx="541302" cy="444147"/>
              <a:chOff x="5609310" y="1887801"/>
              <a:chExt cx="541302" cy="44414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0.08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64" name="Group 33"/>
            <p:cNvGrpSpPr/>
            <p:nvPr/>
          </p:nvGrpSpPr>
          <p:grpSpPr>
            <a:xfrm>
              <a:off x="3504306" y="3756375"/>
              <a:ext cx="526106" cy="439234"/>
              <a:chOff x="5555226" y="791502"/>
              <a:chExt cx="526106" cy="439234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0.13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45257" y="3486930"/>
            <a:ext cx="2298700" cy="2066925"/>
            <a:chOff x="445257" y="3486930"/>
            <a:chExt cx="2298700" cy="2066925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5257" y="348693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1179879" y="475135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66576" y="3878498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0.20</a:t>
              </a:r>
            </a:p>
          </p:txBody>
        </p:sp>
        <p:grpSp>
          <p:nvGrpSpPr>
            <p:cNvPr id="67" name="Group 36"/>
            <p:cNvGrpSpPr/>
            <p:nvPr/>
          </p:nvGrpSpPr>
          <p:grpSpPr>
            <a:xfrm>
              <a:off x="1795736" y="4308509"/>
              <a:ext cx="737702" cy="439236"/>
              <a:chOff x="1740319" y="3426550"/>
              <a:chExt cx="737702" cy="43923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70" name="Group 71"/>
            <p:cNvGrpSpPr/>
            <p:nvPr/>
          </p:nvGrpSpPr>
          <p:grpSpPr>
            <a:xfrm>
              <a:off x="748143" y="3952760"/>
              <a:ext cx="841897" cy="453091"/>
              <a:chOff x="748143" y="3952760"/>
              <a:chExt cx="841897" cy="453091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905006" y="395276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0.22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48143" y="4128852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Luck</a:t>
                </a: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430330" y="200276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Equal Dividends default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30" y="200276"/>
            <a:ext cx="406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Equal Dividends default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361" y="5897525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445257" y="529600"/>
            <a:ext cx="6756811" cy="2066925"/>
            <a:chOff x="445257" y="529600"/>
            <a:chExt cx="6756811" cy="206692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45257" y="529600"/>
              <a:ext cx="6756811" cy="2066925"/>
              <a:chOff x="445257" y="529600"/>
              <a:chExt cx="6756811" cy="20669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5257" y="529600"/>
                <a:ext cx="2298700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87" name="Group 86"/>
              <p:cNvGrpSpPr/>
              <p:nvPr/>
            </p:nvGrpSpPr>
            <p:grpSpPr>
              <a:xfrm>
                <a:off x="4903368" y="529600"/>
                <a:ext cx="2298700" cy="2066925"/>
                <a:chOff x="2907859" y="529600"/>
                <a:chExt cx="2298700" cy="2066925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07859" y="529600"/>
                  <a:ext cx="2298700" cy="206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4193009" y="1197300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0.36</a:t>
                  </a:r>
                </a:p>
              </p:txBody>
            </p:sp>
            <p:grpSp>
              <p:nvGrpSpPr>
                <p:cNvPr id="2" name="Group 30"/>
                <p:cNvGrpSpPr/>
                <p:nvPr/>
              </p:nvGrpSpPr>
              <p:grpSpPr>
                <a:xfrm>
                  <a:off x="4071001" y="1860093"/>
                  <a:ext cx="541302" cy="444147"/>
                  <a:chOff x="5609310" y="1887801"/>
                  <a:chExt cx="541302" cy="444147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619136" y="1887801"/>
                    <a:ext cx="52610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0.14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609310" y="2054949"/>
                    <a:ext cx="54130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Leave</a:t>
                    </a:r>
                  </a:p>
                </p:txBody>
              </p:sp>
            </p:grpSp>
            <p:grpSp>
              <p:nvGrpSpPr>
                <p:cNvPr id="3" name="Group 33"/>
                <p:cNvGrpSpPr/>
                <p:nvPr/>
              </p:nvGrpSpPr>
              <p:grpSpPr>
                <a:xfrm>
                  <a:off x="3379608" y="1110157"/>
                  <a:ext cx="526106" cy="439234"/>
                  <a:chOff x="5555226" y="791502"/>
                  <a:chExt cx="526106" cy="439234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555226" y="791502"/>
                    <a:ext cx="52610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0.32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628976" y="953737"/>
                    <a:ext cx="44441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Stay</a:t>
                    </a: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3480611" y="1850257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0.19</a:t>
                  </a: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1500771" y="172487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0.49</a:t>
                </a:r>
              </a:p>
            </p:txBody>
          </p:sp>
          <p:grpSp>
            <p:nvGrpSpPr>
              <p:cNvPr id="4" name="Group 36"/>
              <p:cNvGrpSpPr/>
              <p:nvPr/>
            </p:nvGrpSpPr>
            <p:grpSpPr>
              <a:xfrm>
                <a:off x="1574059" y="900289"/>
                <a:ext cx="737702" cy="439236"/>
                <a:chOff x="1740319" y="3426550"/>
                <a:chExt cx="737702" cy="439236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1828800" y="342655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0.19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740319" y="3588787"/>
                  <a:ext cx="7377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Bad Luck</a:t>
                  </a:r>
                </a:p>
              </p:txBody>
            </p:sp>
          </p:grpSp>
          <p:grpSp>
            <p:nvGrpSpPr>
              <p:cNvPr id="5" name="Group 40"/>
              <p:cNvGrpSpPr/>
              <p:nvPr/>
            </p:nvGrpSpPr>
            <p:grpSpPr>
              <a:xfrm>
                <a:off x="635072" y="1320398"/>
                <a:ext cx="841897" cy="439236"/>
                <a:chOff x="648929" y="3500290"/>
                <a:chExt cx="841897" cy="439236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722662" y="350029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0.14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48929" y="3662527"/>
                  <a:ext cx="8418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Good Luck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93505" y="922194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0.19</a:t>
                </a: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2674313" y="529600"/>
                <a:ext cx="2298700" cy="2066925"/>
                <a:chOff x="5370461" y="529600"/>
                <a:chExt cx="2298700" cy="2066925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370461" y="529600"/>
                  <a:ext cx="2298700" cy="206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6772642" y="1438198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0.17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832317" y="1132503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0.32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577334" y="958203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0.19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187171" y="1875729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0.32</a:t>
                  </a:r>
                </a:p>
              </p:txBody>
            </p:sp>
          </p:grpSp>
        </p:grpSp>
        <p:sp>
          <p:nvSpPr>
            <p:cNvPr id="157" name="TextBox 156"/>
            <p:cNvSpPr txBox="1"/>
            <p:nvPr/>
          </p:nvSpPr>
          <p:spPr>
            <a:xfrm>
              <a:off x="1500771" y="172487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0.49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430330" y="3168724"/>
            <a:ext cx="404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Equal Payments default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445257" y="3486930"/>
            <a:ext cx="6756811" cy="2066925"/>
            <a:chOff x="445257" y="3486930"/>
            <a:chExt cx="6756811" cy="2066925"/>
          </a:xfrm>
        </p:grpSpPr>
        <p:sp>
          <p:nvSpPr>
            <p:cNvPr id="159" name="TextBox 158"/>
            <p:cNvSpPr txBox="1"/>
            <p:nvPr/>
          </p:nvSpPr>
          <p:spPr>
            <a:xfrm>
              <a:off x="1029267" y="396162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0.30</a:t>
              </a:r>
            </a:p>
          </p:txBody>
        </p:sp>
        <p:grpSp>
          <p:nvGrpSpPr>
            <p:cNvPr id="160" name="Group 36"/>
            <p:cNvGrpSpPr/>
            <p:nvPr/>
          </p:nvGrpSpPr>
          <p:grpSpPr>
            <a:xfrm>
              <a:off x="1712608" y="3837453"/>
              <a:ext cx="737702" cy="439236"/>
              <a:chOff x="1740319" y="3426550"/>
              <a:chExt cx="737702" cy="439236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0.12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45257" y="3486930"/>
              <a:ext cx="6756811" cy="2066925"/>
              <a:chOff x="445257" y="3486930"/>
              <a:chExt cx="6756811" cy="2066925"/>
            </a:xfrm>
          </p:grpSpPr>
          <p:pic>
            <p:nvPicPr>
              <p:cNvPr id="216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5257" y="3486930"/>
                <a:ext cx="2298700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7" name="TextBox 216"/>
              <p:cNvSpPr txBox="1"/>
              <p:nvPr/>
            </p:nvSpPr>
            <p:spPr>
              <a:xfrm>
                <a:off x="1623225" y="4612806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0.43</a:t>
                </a: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029267" y="3961625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0.30</a:t>
                </a:r>
              </a:p>
            </p:txBody>
          </p:sp>
          <p:grpSp>
            <p:nvGrpSpPr>
              <p:cNvPr id="219" name="Group 83"/>
              <p:cNvGrpSpPr/>
              <p:nvPr/>
            </p:nvGrpSpPr>
            <p:grpSpPr>
              <a:xfrm>
                <a:off x="2674313" y="3486930"/>
                <a:ext cx="2298700" cy="2066925"/>
                <a:chOff x="5370461" y="3486930"/>
                <a:chExt cx="2298700" cy="2066925"/>
              </a:xfrm>
            </p:grpSpPr>
            <p:pic>
              <p:nvPicPr>
                <p:cNvPr id="236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70461" y="3486930"/>
                  <a:ext cx="2298700" cy="206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37" name="TextBox 236"/>
                <p:cNvSpPr txBox="1"/>
                <p:nvPr/>
              </p:nvSpPr>
              <p:spPr>
                <a:xfrm>
                  <a:off x="6772642" y="4407016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0.17</a:t>
                  </a: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5811316" y="4198749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0.38</a:t>
                  </a: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6568400" y="387920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0.18</a:t>
                  </a: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6279241" y="4854378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0.27</a:t>
                  </a:r>
                </a:p>
              </p:txBody>
            </p:sp>
          </p:grpSp>
          <p:grpSp>
            <p:nvGrpSpPr>
              <p:cNvPr id="220" name="Group 85"/>
              <p:cNvGrpSpPr/>
              <p:nvPr/>
            </p:nvGrpSpPr>
            <p:grpSpPr>
              <a:xfrm>
                <a:off x="4903368" y="3486930"/>
                <a:ext cx="2298700" cy="2066925"/>
                <a:chOff x="2907859" y="3486930"/>
                <a:chExt cx="2298700" cy="2066925"/>
              </a:xfrm>
            </p:grpSpPr>
            <p:pic>
              <p:nvPicPr>
                <p:cNvPr id="227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907859" y="3486930"/>
                  <a:ext cx="2298700" cy="206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28" name="TextBox 227"/>
                <p:cNvSpPr txBox="1"/>
                <p:nvPr/>
              </p:nvSpPr>
              <p:spPr>
                <a:xfrm>
                  <a:off x="4193009" y="4167466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0.35</a:t>
                  </a: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3289781" y="4566565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0.20</a:t>
                  </a:r>
                </a:p>
              </p:txBody>
            </p:sp>
            <p:grpSp>
              <p:nvGrpSpPr>
                <p:cNvPr id="230" name="Group 30"/>
                <p:cNvGrpSpPr/>
                <p:nvPr/>
              </p:nvGrpSpPr>
              <p:grpSpPr>
                <a:xfrm>
                  <a:off x="3890893" y="4824965"/>
                  <a:ext cx="541302" cy="444147"/>
                  <a:chOff x="5609310" y="1887801"/>
                  <a:chExt cx="541302" cy="444147"/>
                </a:xfrm>
              </p:grpSpPr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5619136" y="1887801"/>
                    <a:ext cx="52610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0.23</a:t>
                    </a:r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5609310" y="2054949"/>
                    <a:ext cx="54130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Leave</a:t>
                    </a:r>
                  </a:p>
                </p:txBody>
              </p:sp>
            </p:grpSp>
            <p:grpSp>
              <p:nvGrpSpPr>
                <p:cNvPr id="231" name="Group 33"/>
                <p:cNvGrpSpPr/>
                <p:nvPr/>
              </p:nvGrpSpPr>
              <p:grpSpPr>
                <a:xfrm>
                  <a:off x="3421180" y="3881067"/>
                  <a:ext cx="526106" cy="439234"/>
                  <a:chOff x="5555226" y="791502"/>
                  <a:chExt cx="526106" cy="439234"/>
                </a:xfrm>
              </p:grpSpPr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5555226" y="791502"/>
                    <a:ext cx="526106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0.22</a:t>
                    </a:r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5628976" y="953737"/>
                    <a:ext cx="44441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Stay</a:t>
                    </a:r>
                  </a:p>
                </p:txBody>
              </p:sp>
            </p:grpSp>
          </p:grpSp>
          <p:grpSp>
            <p:nvGrpSpPr>
              <p:cNvPr id="221" name="Group 36"/>
              <p:cNvGrpSpPr/>
              <p:nvPr/>
            </p:nvGrpSpPr>
            <p:grpSpPr>
              <a:xfrm>
                <a:off x="1712608" y="3837453"/>
                <a:ext cx="737702" cy="439236"/>
                <a:chOff x="1740319" y="3426550"/>
                <a:chExt cx="737702" cy="439236"/>
              </a:xfrm>
            </p:grpSpPr>
            <p:sp>
              <p:nvSpPr>
                <p:cNvPr id="225" name="TextBox 224"/>
                <p:cNvSpPr txBox="1"/>
                <p:nvPr/>
              </p:nvSpPr>
              <p:spPr>
                <a:xfrm>
                  <a:off x="1828800" y="342655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0.12</a:t>
                  </a: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1740319" y="3588787"/>
                  <a:ext cx="7377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Bad Luck</a:t>
                  </a:r>
                </a:p>
              </p:txBody>
            </p:sp>
          </p:grpSp>
          <p:grpSp>
            <p:nvGrpSpPr>
              <p:cNvPr id="222" name="Group 71"/>
              <p:cNvGrpSpPr/>
              <p:nvPr/>
            </p:nvGrpSpPr>
            <p:grpSpPr>
              <a:xfrm>
                <a:off x="540323" y="4465379"/>
                <a:ext cx="841897" cy="453091"/>
                <a:chOff x="748143" y="3952760"/>
                <a:chExt cx="841897" cy="453091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905006" y="395276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0.15</a:t>
                  </a: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748143" y="4128852"/>
                  <a:ext cx="8418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Good Luck</a:t>
                  </a:r>
                </a:p>
              </p:txBody>
            </p:sp>
          </p:grpSp>
        </p:grpSp>
      </p:grpSp>
      <p:sp>
        <p:nvSpPr>
          <p:cNvPr id="271" name="TextBox 270"/>
          <p:cNvSpPr txBox="1"/>
          <p:nvPr/>
        </p:nvSpPr>
        <p:spPr>
          <a:xfrm>
            <a:off x="430330" y="1679135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272" name="TextBox 271"/>
          <p:cNvSpPr txBox="1"/>
          <p:nvPr/>
        </p:nvSpPr>
        <p:spPr>
          <a:xfrm>
            <a:off x="4945161" y="5897525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grpSp>
        <p:nvGrpSpPr>
          <p:cNvPr id="123" name="Group 242"/>
          <p:cNvGrpSpPr/>
          <p:nvPr/>
        </p:nvGrpSpPr>
        <p:grpSpPr>
          <a:xfrm>
            <a:off x="445257" y="2008265"/>
            <a:ext cx="6756811" cy="2066925"/>
            <a:chOff x="445257" y="2008265"/>
            <a:chExt cx="6756811" cy="2066925"/>
          </a:xfrm>
        </p:grpSpPr>
        <p:grpSp>
          <p:nvGrpSpPr>
            <p:cNvPr id="124" name="Group 90"/>
            <p:cNvGrpSpPr/>
            <p:nvPr/>
          </p:nvGrpSpPr>
          <p:grpSpPr>
            <a:xfrm>
              <a:off x="2674313" y="2008265"/>
              <a:ext cx="2298700" cy="2066925"/>
              <a:chOff x="5370461" y="2008265"/>
              <a:chExt cx="2298700" cy="2066925"/>
            </a:xfrm>
          </p:grpSpPr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70461" y="2008265"/>
                <a:ext cx="2298700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6" name="TextBox 145"/>
              <p:cNvSpPr txBox="1"/>
              <p:nvPr/>
            </p:nvSpPr>
            <p:spPr>
              <a:xfrm>
                <a:off x="6748066" y="290764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0.17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786740" y="2699373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0.35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543824" y="2379824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0.19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254665" y="33550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0.29</a:t>
                </a:r>
              </a:p>
            </p:txBody>
          </p:sp>
        </p:grpSp>
        <p:grpSp>
          <p:nvGrpSpPr>
            <p:cNvPr id="125" name="Group 92"/>
            <p:cNvGrpSpPr/>
            <p:nvPr/>
          </p:nvGrpSpPr>
          <p:grpSpPr>
            <a:xfrm>
              <a:off x="4903368" y="2008265"/>
              <a:ext cx="2298700" cy="2066925"/>
              <a:chOff x="2907859" y="2008265"/>
              <a:chExt cx="2298700" cy="2066925"/>
            </a:xfrm>
          </p:grpSpPr>
          <p:pic>
            <p:nvPicPr>
              <p:cNvPr id="136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907859" y="2008265"/>
                <a:ext cx="2298700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7" name="TextBox 136"/>
              <p:cNvSpPr txBox="1"/>
              <p:nvPr/>
            </p:nvSpPr>
            <p:spPr>
              <a:xfrm>
                <a:off x="4183181" y="2653342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0.35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353693" y="3229417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0.19</a:t>
                </a:r>
              </a:p>
            </p:txBody>
          </p:sp>
          <p:grpSp>
            <p:nvGrpSpPr>
              <p:cNvPr id="139" name="Group 30"/>
              <p:cNvGrpSpPr/>
              <p:nvPr/>
            </p:nvGrpSpPr>
            <p:grpSpPr>
              <a:xfrm>
                <a:off x="3984301" y="3325589"/>
                <a:ext cx="541302" cy="444147"/>
                <a:chOff x="5609310" y="1887801"/>
                <a:chExt cx="541302" cy="444147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5619136" y="1887801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0.19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609310" y="2054949"/>
                  <a:ext cx="5413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Leave</a:t>
                  </a:r>
                </a:p>
              </p:txBody>
            </p:sp>
          </p:grpSp>
          <p:grpSp>
            <p:nvGrpSpPr>
              <p:cNvPr id="140" name="Group 33"/>
              <p:cNvGrpSpPr/>
              <p:nvPr/>
            </p:nvGrpSpPr>
            <p:grpSpPr>
              <a:xfrm>
                <a:off x="3381856" y="2455431"/>
                <a:ext cx="526106" cy="439234"/>
                <a:chOff x="5555226" y="791502"/>
                <a:chExt cx="526106" cy="439234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5555226" y="791502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0.27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628976" y="953737"/>
                  <a:ext cx="4444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Stay</a:t>
                  </a:r>
                </a:p>
              </p:txBody>
            </p:sp>
          </p:grpSp>
        </p:grpSp>
        <p:grpSp>
          <p:nvGrpSpPr>
            <p:cNvPr id="126" name="Group 91"/>
            <p:cNvGrpSpPr/>
            <p:nvPr/>
          </p:nvGrpSpPr>
          <p:grpSpPr>
            <a:xfrm>
              <a:off x="445257" y="2008265"/>
              <a:ext cx="2298700" cy="2066925"/>
              <a:chOff x="445257" y="2008265"/>
              <a:chExt cx="2298700" cy="2066925"/>
            </a:xfrm>
          </p:grpSpPr>
          <p:pic>
            <p:nvPicPr>
              <p:cNvPr id="127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5257" y="2008265"/>
                <a:ext cx="2298700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1554405" y="318717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0.46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004691" y="2462249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0.24</a:t>
                </a:r>
              </a:p>
            </p:txBody>
          </p:sp>
          <p:grpSp>
            <p:nvGrpSpPr>
              <p:cNvPr id="130" name="Group 36"/>
              <p:cNvGrpSpPr/>
              <p:nvPr/>
            </p:nvGrpSpPr>
            <p:grpSpPr>
              <a:xfrm>
                <a:off x="1643788" y="2338077"/>
                <a:ext cx="737702" cy="439236"/>
                <a:chOff x="1740319" y="3426550"/>
                <a:chExt cx="737702" cy="439236"/>
              </a:xfrm>
            </p:grpSpPr>
            <p:sp>
              <p:nvSpPr>
                <p:cNvPr id="134" name="TextBox 133"/>
                <p:cNvSpPr txBox="1"/>
                <p:nvPr/>
              </p:nvSpPr>
              <p:spPr>
                <a:xfrm>
                  <a:off x="1828800" y="342655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0.15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1740319" y="3588787"/>
                  <a:ext cx="7377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Bad Luck</a:t>
                  </a:r>
                </a:p>
              </p:txBody>
            </p:sp>
          </p:grpSp>
          <p:grpSp>
            <p:nvGrpSpPr>
              <p:cNvPr id="131" name="Group 71"/>
              <p:cNvGrpSpPr/>
              <p:nvPr/>
            </p:nvGrpSpPr>
            <p:grpSpPr>
              <a:xfrm>
                <a:off x="545243" y="2907011"/>
                <a:ext cx="841897" cy="453091"/>
                <a:chOff x="748143" y="3952760"/>
                <a:chExt cx="841897" cy="453091"/>
              </a:xfrm>
            </p:grpSpPr>
            <p:sp>
              <p:nvSpPr>
                <p:cNvPr id="132" name="TextBox 131"/>
                <p:cNvSpPr txBox="1"/>
                <p:nvPr/>
              </p:nvSpPr>
              <p:spPr>
                <a:xfrm>
                  <a:off x="905006" y="3952760"/>
                  <a:ext cx="52610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5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0.14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748143" y="4128852"/>
                  <a:ext cx="8418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Good Luck</a:t>
                  </a:r>
                </a:p>
              </p:txBody>
            </p:sp>
          </p:grpSp>
        </p:grpSp>
      </p:grpSp>
      <p:sp>
        <p:nvSpPr>
          <p:cNvPr id="150" name="TextBox 149"/>
          <p:cNvSpPr txBox="1"/>
          <p:nvPr/>
        </p:nvSpPr>
        <p:spPr>
          <a:xfrm>
            <a:off x="4323259" y="1679135"/>
            <a:ext cx="105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119)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8" grpId="0"/>
      <p:bldP spid="271" grpId="0"/>
      <p:bldP spid="1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361" y="5897525"/>
            <a:ext cx="205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Dividends for </a:t>
            </a:r>
          </a:p>
          <a:p>
            <a:r>
              <a:rPr lang="en-GB" dirty="0"/>
              <a:t>Leave and Stay</a:t>
            </a:r>
          </a:p>
        </p:txBody>
      </p:sp>
      <p:grpSp>
        <p:nvGrpSpPr>
          <p:cNvPr id="6" name="Group 90"/>
          <p:cNvGrpSpPr/>
          <p:nvPr/>
        </p:nvGrpSpPr>
        <p:grpSpPr>
          <a:xfrm>
            <a:off x="2674313" y="3497813"/>
            <a:ext cx="2298700" cy="2066925"/>
            <a:chOff x="5370461" y="2008265"/>
            <a:chExt cx="2298700" cy="20669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0461" y="2008265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6748066" y="290764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86740" y="2699373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43824" y="237982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4665" y="335500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</p:grpSp>
      <p:grpSp>
        <p:nvGrpSpPr>
          <p:cNvPr id="7" name="Group 92"/>
          <p:cNvGrpSpPr/>
          <p:nvPr/>
        </p:nvGrpSpPr>
        <p:grpSpPr>
          <a:xfrm>
            <a:off x="4903368" y="3497813"/>
            <a:ext cx="2298700" cy="2066925"/>
            <a:chOff x="2907859" y="2008265"/>
            <a:chExt cx="2298700" cy="20669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7859" y="2008265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183181" y="265334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3693" y="322941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0.19</a:t>
              </a:r>
            </a:p>
          </p:txBody>
        </p:sp>
        <p:grpSp>
          <p:nvGrpSpPr>
            <p:cNvPr id="21" name="Group 30"/>
            <p:cNvGrpSpPr/>
            <p:nvPr/>
          </p:nvGrpSpPr>
          <p:grpSpPr>
            <a:xfrm>
              <a:off x="3984301" y="3325589"/>
              <a:ext cx="541302" cy="444147"/>
              <a:chOff x="5609310" y="1887801"/>
              <a:chExt cx="541302" cy="44414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0.19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22" name="Group 33"/>
            <p:cNvGrpSpPr/>
            <p:nvPr/>
          </p:nvGrpSpPr>
          <p:grpSpPr>
            <a:xfrm>
              <a:off x="3381856" y="2455431"/>
              <a:ext cx="526106" cy="439234"/>
              <a:chOff x="5555226" y="791502"/>
              <a:chExt cx="526106" cy="43923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</p:grpSp>
      <p:grpSp>
        <p:nvGrpSpPr>
          <p:cNvPr id="8" name="Group 91"/>
          <p:cNvGrpSpPr/>
          <p:nvPr/>
        </p:nvGrpSpPr>
        <p:grpSpPr>
          <a:xfrm>
            <a:off x="445257" y="3497813"/>
            <a:ext cx="2298700" cy="2066925"/>
            <a:chOff x="445257" y="2008265"/>
            <a:chExt cx="2298700" cy="206692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257" y="2008265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554405" y="318717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4691" y="2462249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0.24</a:t>
              </a:r>
            </a:p>
          </p:txBody>
        </p:sp>
        <p:grpSp>
          <p:nvGrpSpPr>
            <p:cNvPr id="12" name="Group 36"/>
            <p:cNvGrpSpPr/>
            <p:nvPr/>
          </p:nvGrpSpPr>
          <p:grpSpPr>
            <a:xfrm>
              <a:off x="1643788" y="2338077"/>
              <a:ext cx="737702" cy="439236"/>
              <a:chOff x="1740319" y="3426550"/>
              <a:chExt cx="737702" cy="4392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0.15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13" name="Group 71"/>
            <p:cNvGrpSpPr/>
            <p:nvPr/>
          </p:nvGrpSpPr>
          <p:grpSpPr>
            <a:xfrm>
              <a:off x="545243" y="2907011"/>
              <a:ext cx="841897" cy="453091"/>
              <a:chOff x="748143" y="3952760"/>
              <a:chExt cx="841897" cy="4530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05006" y="395276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48143" y="4128852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Luck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430330" y="3168683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945161" y="5897525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Equal Payments for </a:t>
            </a:r>
          </a:p>
          <a:p>
            <a:r>
              <a:rPr lang="en-GB" dirty="0"/>
              <a:t>Bad Luck and Good Luck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903368" y="529600"/>
            <a:ext cx="2298700" cy="2066925"/>
            <a:chOff x="2907859" y="529600"/>
            <a:chExt cx="2298700" cy="2066925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859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4207758" y="143327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0.51</a:t>
              </a:r>
            </a:p>
          </p:txBody>
        </p:sp>
        <p:grpSp>
          <p:nvGrpSpPr>
            <p:cNvPr id="50" name="Group 30"/>
            <p:cNvGrpSpPr/>
            <p:nvPr/>
          </p:nvGrpSpPr>
          <p:grpSpPr>
            <a:xfrm>
              <a:off x="3525311" y="1874841"/>
              <a:ext cx="541302" cy="444147"/>
              <a:chOff x="5609310" y="1887801"/>
              <a:chExt cx="541302" cy="44414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619136" y="1887801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09310" y="2054949"/>
                <a:ext cx="5413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Leave</a:t>
                </a:r>
              </a:p>
            </p:txBody>
          </p:sp>
        </p:grpSp>
        <p:grpSp>
          <p:nvGrpSpPr>
            <p:cNvPr id="51" name="Group 33"/>
            <p:cNvGrpSpPr/>
            <p:nvPr/>
          </p:nvGrpSpPr>
          <p:grpSpPr>
            <a:xfrm>
              <a:off x="3541836" y="756205"/>
              <a:ext cx="526106" cy="439234"/>
              <a:chOff x="5555226" y="791502"/>
              <a:chExt cx="526106" cy="43923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555226" y="791502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0.13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28976" y="953737"/>
                <a:ext cx="444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Stay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288882" y="1407805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5257" y="529600"/>
            <a:ext cx="2298700" cy="2066925"/>
            <a:chOff x="445257" y="529600"/>
            <a:chExt cx="2298700" cy="2066925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5257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TextBox 52"/>
            <p:cNvSpPr txBox="1"/>
            <p:nvPr/>
          </p:nvSpPr>
          <p:spPr>
            <a:xfrm>
              <a:off x="1220552" y="179862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0.48</a:t>
              </a:r>
            </a:p>
          </p:txBody>
        </p:sp>
        <p:grpSp>
          <p:nvGrpSpPr>
            <p:cNvPr id="54" name="Group 36"/>
            <p:cNvGrpSpPr/>
            <p:nvPr/>
          </p:nvGrpSpPr>
          <p:grpSpPr>
            <a:xfrm>
              <a:off x="1780538" y="1180507"/>
              <a:ext cx="737702" cy="439236"/>
              <a:chOff x="1740319" y="3426550"/>
              <a:chExt cx="737702" cy="439236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28800" y="342655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0.16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740319" y="3588787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Bad Luck</a:t>
                </a:r>
              </a:p>
            </p:txBody>
          </p:sp>
        </p:grpSp>
        <p:grpSp>
          <p:nvGrpSpPr>
            <p:cNvPr id="55" name="Group 40"/>
            <p:cNvGrpSpPr/>
            <p:nvPr/>
          </p:nvGrpSpPr>
          <p:grpSpPr>
            <a:xfrm>
              <a:off x="708816" y="1054926"/>
              <a:ext cx="841897" cy="439236"/>
              <a:chOff x="648929" y="3500290"/>
              <a:chExt cx="841897" cy="43923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22662" y="3500290"/>
                <a:ext cx="52610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0.16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48929" y="3662527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Luck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421208" y="84845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674313" y="529600"/>
            <a:ext cx="2298700" cy="2066925"/>
            <a:chOff x="5370461" y="529600"/>
            <a:chExt cx="2298700" cy="2066925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0461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TextBox 66"/>
            <p:cNvSpPr txBox="1"/>
            <p:nvPr/>
          </p:nvSpPr>
          <p:spPr>
            <a:xfrm>
              <a:off x="6595661" y="173316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06059" y="102926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10070" y="113518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33210" y="171349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0.26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30330" y="200276"/>
            <a:ext cx="36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4440241" y="20880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120)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40028" y="3168683"/>
            <a:ext cx="11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119)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2674313" y="529600"/>
            <a:ext cx="2298700" cy="2066925"/>
            <a:chOff x="5370461" y="529600"/>
            <a:chExt cx="2298700" cy="2066925"/>
          </a:xfrm>
        </p:grpSpPr>
        <p:pic>
          <p:nvPicPr>
            <p:cNvPr id="1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0461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Box 121"/>
            <p:cNvSpPr txBox="1"/>
            <p:nvPr/>
          </p:nvSpPr>
          <p:spPr>
            <a:xfrm>
              <a:off x="6595661" y="173316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06059" y="102926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10070" y="113518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833210" y="171349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0.26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0330" y="3168683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30330" y="200276"/>
            <a:ext cx="36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grpSp>
        <p:nvGrpSpPr>
          <p:cNvPr id="3" name="Group 90"/>
          <p:cNvGrpSpPr/>
          <p:nvPr/>
        </p:nvGrpSpPr>
        <p:grpSpPr>
          <a:xfrm>
            <a:off x="5998311" y="529600"/>
            <a:ext cx="2662100" cy="5797186"/>
            <a:chOff x="5673855" y="529600"/>
            <a:chExt cx="2662100" cy="5797186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7255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7255" y="3497813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7436874" y="157086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20128" y="1251758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01907" y="102919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01908" y="189353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50719" y="467033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0.08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70172" y="4243519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88038" y="4072348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909941" y="4900043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0.27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73855" y="5957454"/>
              <a:ext cx="1162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u="sng" dirty="0"/>
                <a:t>Scenario 3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044164" y="5957454"/>
            <a:ext cx="155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Scenarios 1&amp;2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4776349" y="1885543"/>
            <a:ext cx="364010" cy="180304"/>
          </a:xfrm>
          <a:prstGeom prst="rightArrow">
            <a:avLst/>
          </a:prstGeom>
          <a:solidFill>
            <a:srgbClr val="96009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25"/>
          <p:cNvGrpSpPr/>
          <p:nvPr/>
        </p:nvGrpSpPr>
        <p:grpSpPr>
          <a:xfrm>
            <a:off x="2674313" y="3497813"/>
            <a:ext cx="2298700" cy="2066925"/>
            <a:chOff x="1837543" y="3497813"/>
            <a:chExt cx="2298700" cy="2066925"/>
          </a:xfrm>
        </p:grpSpPr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7543" y="3497813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" name="TextBox 127"/>
            <p:cNvSpPr txBox="1"/>
            <p:nvPr/>
          </p:nvSpPr>
          <p:spPr>
            <a:xfrm>
              <a:off x="3215148" y="439718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53822" y="4188921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0.35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010906" y="386937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0.19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721747" y="4844550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</p:grpSp>
      <p:sp>
        <p:nvSpPr>
          <p:cNvPr id="137" name="Right Arrow 136"/>
          <p:cNvSpPr/>
          <p:nvPr/>
        </p:nvSpPr>
        <p:spPr>
          <a:xfrm>
            <a:off x="4776349" y="4852942"/>
            <a:ext cx="364010" cy="180304"/>
          </a:xfrm>
          <a:prstGeom prst="rightArrow">
            <a:avLst/>
          </a:prstGeom>
          <a:solidFill>
            <a:srgbClr val="96009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0231" y="4266156"/>
            <a:ext cx="1375377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0231" y="1304011"/>
            <a:ext cx="1379035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4524063" y="19369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120)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92945" y="316210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119)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5901" y="5167715"/>
            <a:ext cx="1643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a modest treatment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3" grpId="0" animBg="1"/>
      <p:bldP spid="1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71"/>
          <p:cNvGrpSpPr/>
          <p:nvPr/>
        </p:nvGrpSpPr>
        <p:grpSpPr>
          <a:xfrm>
            <a:off x="2674313" y="529600"/>
            <a:ext cx="2298700" cy="2066925"/>
            <a:chOff x="5370461" y="529600"/>
            <a:chExt cx="2298700" cy="2066925"/>
          </a:xfrm>
        </p:grpSpPr>
        <p:pic>
          <p:nvPicPr>
            <p:cNvPr id="1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0461" y="529600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" name="TextBox 121"/>
            <p:cNvSpPr txBox="1"/>
            <p:nvPr/>
          </p:nvSpPr>
          <p:spPr>
            <a:xfrm>
              <a:off x="6595661" y="173316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06059" y="102926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10070" y="1135184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833210" y="1713497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0.26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0330" y="3168683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430330" y="200276"/>
            <a:ext cx="36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 dictator; both </a:t>
            </a:r>
            <a:r>
              <a:rPr lang="en-GB" dirty="0" err="1"/>
              <a:t>subtreatments</a:t>
            </a:r>
            <a:endParaRPr lang="en-GB" dirty="0"/>
          </a:p>
        </p:txBody>
      </p:sp>
      <p:sp>
        <p:nvSpPr>
          <p:cNvPr id="113" name="Right Arrow 112"/>
          <p:cNvSpPr/>
          <p:nvPr/>
        </p:nvSpPr>
        <p:spPr>
          <a:xfrm>
            <a:off x="4776349" y="1885543"/>
            <a:ext cx="364010" cy="180304"/>
          </a:xfrm>
          <a:prstGeom prst="rightArrow">
            <a:avLst/>
          </a:prstGeom>
          <a:solidFill>
            <a:srgbClr val="96009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Group 125"/>
          <p:cNvGrpSpPr/>
          <p:nvPr/>
        </p:nvGrpSpPr>
        <p:grpSpPr>
          <a:xfrm>
            <a:off x="2674313" y="3497813"/>
            <a:ext cx="2298700" cy="2066925"/>
            <a:chOff x="1837543" y="3497813"/>
            <a:chExt cx="2298700" cy="2066925"/>
          </a:xfrm>
        </p:grpSpPr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543" y="3497813"/>
              <a:ext cx="229870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8" name="TextBox 127"/>
            <p:cNvSpPr txBox="1"/>
            <p:nvPr/>
          </p:nvSpPr>
          <p:spPr>
            <a:xfrm>
              <a:off x="3215148" y="439718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53822" y="4188921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0.35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010906" y="3869372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0.19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721747" y="4844550"/>
              <a:ext cx="5261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0.29</a:t>
              </a:r>
            </a:p>
          </p:txBody>
        </p:sp>
      </p:grpSp>
      <p:sp>
        <p:nvSpPr>
          <p:cNvPr id="137" name="Right Arrow 136"/>
          <p:cNvSpPr/>
          <p:nvPr/>
        </p:nvSpPr>
        <p:spPr>
          <a:xfrm>
            <a:off x="4776349" y="4852942"/>
            <a:ext cx="364010" cy="180304"/>
          </a:xfrm>
          <a:prstGeom prst="rightArrow">
            <a:avLst/>
          </a:prstGeom>
          <a:solidFill>
            <a:srgbClr val="96009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231" y="4266156"/>
            <a:ext cx="1375377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5362926" y="4498950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7901" y="4896048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35151" y="4430262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45884" y="4891755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0231" y="1304011"/>
            <a:ext cx="1379035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5817980" y="1850195"/>
            <a:ext cx="6495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02955" y="1281378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9315" y="1912442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8/26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88684" y="1472414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611" y="1300353"/>
            <a:ext cx="1379035" cy="12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6611" y="4262498"/>
            <a:ext cx="1375377" cy="12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490949" y="3033951"/>
            <a:ext cx="17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 effect, </a:t>
            </a:r>
          </a:p>
          <a:p>
            <a:pPr algn="ctr"/>
            <a:r>
              <a:rPr lang="en-GB" dirty="0"/>
              <a:t>with </a:t>
            </a:r>
            <a:r>
              <a:rPr lang="en-GB" dirty="0" err="1"/>
              <a:t>droppables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6803226" y="4496802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28984" y="1470266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64719" y="1687060"/>
            <a:ext cx="6495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24806" y="4670668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3263" y="4951856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6054" y="1942491"/>
            <a:ext cx="6495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92944" y="200276"/>
            <a:ext cx="144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120)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5350" y="3168683"/>
            <a:ext cx="12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-25000" dirty="0"/>
              <a:t> </a:t>
            </a:r>
            <a:r>
              <a:rPr lang="en-GB" dirty="0"/>
              <a:t>=</a:t>
            </a:r>
            <a:r>
              <a:rPr lang="en-GB" baseline="-25000" dirty="0"/>
              <a:t> </a:t>
            </a:r>
            <a:r>
              <a:rPr lang="en-GB" dirty="0"/>
              <a:t>119)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44164" y="5957454"/>
            <a:ext cx="155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Scenarios 1&amp;2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98311" y="5957454"/>
            <a:ext cx="116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Scenario 3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844"/>
            <a:ext cx="8229600" cy="5535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So what have we learnt?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Even in the simple scenarios the support for the Liberal Egalitarian principles is not as strong as we would have expected.</a:t>
            </a:r>
          </a:p>
          <a:p>
            <a:pPr>
              <a:buNone/>
            </a:pPr>
            <a:r>
              <a:rPr lang="en-GB" dirty="0"/>
              <a:t>It gets less in the complex scenario but perhaps that is understandable.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We think it is to do with the extreme nature of the compensation rules we offered: either total compensation or none.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We plan to do an experiment with the opportunity of partial compensation.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2641" y="3235542"/>
            <a:ext cx="2172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6" y="2074985"/>
            <a:ext cx="8565344" cy="26113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1985" y="837760"/>
            <a:ext cx="762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Equal Payments everywhere but with a total social dividend </a:t>
            </a:r>
            <a:r>
              <a:rPr lang="en-GB" i="1" dirty="0"/>
              <a:t>X </a:t>
            </a:r>
            <a:r>
              <a:rPr lang="en-GB" dirty="0"/>
              <a:t>of 40.</a:t>
            </a:r>
          </a:p>
          <a:p>
            <a:r>
              <a:rPr lang="en-GB" dirty="0"/>
              <a:t>Now look at the middle box.</a:t>
            </a:r>
          </a:p>
        </p:txBody>
      </p:sp>
    </p:spTree>
    <p:extLst>
      <p:ext uri="{BB962C8B-B14F-4D97-AF65-F5344CB8AC3E}">
        <p14:creationId xmlns:p14="http://schemas.microsoft.com/office/powerpoint/2010/main" val="7977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8" y="2132134"/>
            <a:ext cx="8565344" cy="261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985" y="837760"/>
            <a:ext cx="762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Equal Payments everywhere (with a total social dividend </a:t>
            </a:r>
            <a:r>
              <a:rPr lang="en-GB" i="1" dirty="0"/>
              <a:t>X </a:t>
            </a:r>
            <a:r>
              <a:rPr lang="en-GB" dirty="0"/>
              <a:t>of 40) but not all cells occupied (now look at the right-hand box)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654" y="5207620"/>
            <a:ext cx="81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So, obviously the number of cells occupied affects the final payments.</a:t>
            </a:r>
          </a:p>
        </p:txBody>
      </p:sp>
    </p:spTree>
    <p:extLst>
      <p:ext uri="{BB962C8B-B14F-4D97-AF65-F5344CB8AC3E}">
        <p14:creationId xmlns:p14="http://schemas.microsoft.com/office/powerpoint/2010/main" val="2286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7" y="1528155"/>
            <a:ext cx="9464926" cy="30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192" y="764931"/>
            <a:ext cx="73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Equal dividends for all, with social fund of 40.</a:t>
            </a:r>
          </a:p>
          <a:p>
            <a:r>
              <a:rPr lang="en-GB" dirty="0"/>
              <a:t>(look at left-hand box)</a:t>
            </a:r>
          </a:p>
        </p:txBody>
      </p:sp>
    </p:spTree>
    <p:extLst>
      <p:ext uri="{BB962C8B-B14F-4D97-AF65-F5344CB8AC3E}">
        <p14:creationId xmlns:p14="http://schemas.microsoft.com/office/powerpoint/2010/main" val="18956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CC1C-1853-4019-975D-560F60A30BD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2521805"/>
            <a:ext cx="9180823" cy="2798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69" y="1301262"/>
            <a:ext cx="81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Liberal Egalitarian position: Equal Dividends for Luck; Equal Payment for Effort (look at the middle box)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4103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8661</TotalTime>
  <Words>3235</Words>
  <Application>Microsoft Office PowerPoint</Application>
  <PresentationFormat>On-screen Show (4:3)</PresentationFormat>
  <Paragraphs>898</Paragraphs>
  <Slides>57</Slides>
  <Notes>9</Notes>
  <HiddenSlides>9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Symbol</vt:lpstr>
      <vt:lpstr>Trebuchet MS</vt:lpstr>
      <vt:lpstr>Wingdings 3</vt:lpstr>
      <vt:lpstr>Facet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jdb1</dc:creator>
  <cp:lastModifiedBy>John Hey</cp:lastModifiedBy>
  <cp:revision>428</cp:revision>
  <dcterms:created xsi:type="dcterms:W3CDTF">2011-09-07T15:18:26Z</dcterms:created>
  <dcterms:modified xsi:type="dcterms:W3CDTF">2023-11-18T05:12:34Z</dcterms:modified>
</cp:coreProperties>
</file>